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65" r:id="rId5"/>
  </p:sldMasterIdLst>
  <p:notesMasterIdLst>
    <p:notesMasterId r:id="rId28"/>
  </p:notesMasterIdLst>
  <p:handoutMasterIdLst>
    <p:handoutMasterId r:id="rId29"/>
  </p:handoutMasterIdLst>
  <p:sldIdLst>
    <p:sldId id="1404" r:id="rId6"/>
    <p:sldId id="1406" r:id="rId7"/>
    <p:sldId id="1390" r:id="rId8"/>
    <p:sldId id="1391" r:id="rId9"/>
    <p:sldId id="1392" r:id="rId10"/>
    <p:sldId id="1393" r:id="rId11"/>
    <p:sldId id="1394" r:id="rId12"/>
    <p:sldId id="1395" r:id="rId13"/>
    <p:sldId id="1396" r:id="rId14"/>
    <p:sldId id="1397" r:id="rId15"/>
    <p:sldId id="1398" r:id="rId16"/>
    <p:sldId id="1399" r:id="rId17"/>
    <p:sldId id="1400" r:id="rId18"/>
    <p:sldId id="1401" r:id="rId19"/>
    <p:sldId id="1402" r:id="rId20"/>
    <p:sldId id="1407" r:id="rId21"/>
    <p:sldId id="1408" r:id="rId22"/>
    <p:sldId id="1409" r:id="rId23"/>
    <p:sldId id="1410" r:id="rId24"/>
    <p:sldId id="1411" r:id="rId25"/>
    <p:sldId id="1403" r:id="rId26"/>
    <p:sldId id="1326" r:id="rId27"/>
  </p:sldIdLst>
  <p:sldSz cx="9326563"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lor Template" id="{A073DAE3-B461-442F-A3D3-6642BD875E45}">
          <p14:sldIdLst>
            <p14:sldId id="1404"/>
            <p14:sldId id="1406"/>
            <p14:sldId id="1390"/>
            <p14:sldId id="1391"/>
            <p14:sldId id="1392"/>
            <p14:sldId id="1393"/>
            <p14:sldId id="1394"/>
            <p14:sldId id="1395"/>
            <p14:sldId id="1396"/>
            <p14:sldId id="1397"/>
            <p14:sldId id="1398"/>
            <p14:sldId id="1399"/>
            <p14:sldId id="1400"/>
            <p14:sldId id="1401"/>
            <p14:sldId id="1402"/>
            <p14:sldId id="1407"/>
            <p14:sldId id="1408"/>
            <p14:sldId id="1409"/>
            <p14:sldId id="1410"/>
            <p14:sldId id="1411"/>
            <p14:sldId id="1403"/>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83B01"/>
    <a:srgbClr val="525252"/>
    <a:srgbClr val="0078D7"/>
    <a:srgbClr val="000000"/>
    <a:srgbClr val="004B1C"/>
    <a:srgbClr val="004B50"/>
    <a:srgbClr val="002050"/>
    <a:srgbClr val="737373"/>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6323" autoAdjust="0"/>
  </p:normalViewPr>
  <p:slideViewPr>
    <p:cSldViewPr>
      <p:cViewPr varScale="1">
        <p:scale>
          <a:sx n="108" d="100"/>
          <a:sy n="108" d="100"/>
        </p:scale>
        <p:origin x="52" y="7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83" d="100"/>
          <a:sy n="83" d="100"/>
        </p:scale>
        <p:origin x="303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10/21/2015 11:44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a:t>
            </a:r>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MAKES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a:t>
            </a: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10/21/2015 11:44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http://us.123rf.com/400wm/400/400/johnkwan/johnkwan1008/johnkwan100800099/7596302-yes-no-or-maybe-concepts-of-making-business-decision.jpg</a:t>
            </a:r>
          </a:p>
          <a:p>
            <a:endParaRPr lang="en-US" dirty="0"/>
          </a:p>
        </p:txBody>
      </p:sp>
      <p:sp>
        <p:nvSpPr>
          <p:cNvPr id="4" name="Header Placeholder 3"/>
          <p:cNvSpPr>
            <a:spLocks noGrp="1"/>
          </p:cNvSpPr>
          <p:nvPr>
            <p:ph type="hdr" sz="quarter" idx="10"/>
          </p:nvPr>
        </p:nvSpPr>
        <p:spPr/>
        <p:txBody>
          <a:bodyPr/>
          <a:lstStyle/>
          <a:p>
            <a:r>
              <a:rPr lang="en-US" smtClean="0"/>
              <a:t>Server &amp; Tools Business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A459BB0-7B21-402B-96B6-0561969FFD6A}" type="datetime1">
              <a:rPr lang="en-US" smtClean="0"/>
              <a:t>10/21/2015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08328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9E605F-A7A2-4E47-BDC9-446CF573816B}" type="slidenum">
              <a:rPr lang="en-US" smtClean="0"/>
              <a:t>6</a:t>
            </a:fld>
            <a:endParaRPr lang="en-US"/>
          </a:p>
        </p:txBody>
      </p:sp>
    </p:spTree>
    <p:extLst>
      <p:ext uri="{BB962C8B-B14F-4D97-AF65-F5344CB8AC3E}">
        <p14:creationId xmlns:p14="http://schemas.microsoft.com/office/powerpoint/2010/main" val="3190146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Pizza example</a:t>
            </a:r>
            <a:endParaRPr lang="en-US" dirty="0"/>
          </a:p>
        </p:txBody>
      </p:sp>
      <p:sp>
        <p:nvSpPr>
          <p:cNvPr id="4" name="Slide Number Placeholder 3"/>
          <p:cNvSpPr>
            <a:spLocks noGrp="1"/>
          </p:cNvSpPr>
          <p:nvPr>
            <p:ph type="sldNum" sz="quarter" idx="10"/>
          </p:nvPr>
        </p:nvSpPr>
        <p:spPr/>
        <p:txBody>
          <a:bodyPr/>
          <a:lstStyle/>
          <a:p>
            <a:fld id="{C89E605F-A7A2-4E47-BDC9-446CF573816B}" type="slidenum">
              <a:rPr lang="en-US" smtClean="0"/>
              <a:t>7</a:t>
            </a:fld>
            <a:endParaRPr lang="en-US"/>
          </a:p>
        </p:txBody>
      </p:sp>
    </p:spTree>
    <p:extLst>
      <p:ext uri="{BB962C8B-B14F-4D97-AF65-F5344CB8AC3E}">
        <p14:creationId xmlns:p14="http://schemas.microsoft.com/office/powerpoint/2010/main" val="3429431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http://openclassroom.stanford.edu/MainFolder/courses/MachineLearning/exercises/ex8materials/ex8b_10.png</a:t>
            </a:r>
          </a:p>
          <a:p>
            <a:r>
              <a:rPr lang="en-US" dirty="0" smtClean="0"/>
              <a:t>http://docs.oracle.com/cd/B28359_01/datamine.111/b28129/img/scatter_plot_nonlinear.gif</a:t>
            </a:r>
          </a:p>
          <a:p>
            <a:r>
              <a:rPr lang="en-US" dirty="0" smtClean="0"/>
              <a:t>http://spectrum.ieee.org/img/RecommendNEWf1-1348253703748.jpg</a:t>
            </a:r>
          </a:p>
          <a:p>
            <a:endParaRPr lang="en-US" dirty="0" smtClean="0"/>
          </a:p>
          <a:p>
            <a:r>
              <a:rPr lang="en-US" dirty="0" smtClean="0"/>
              <a:t>Hogwarts</a:t>
            </a:r>
            <a:endParaRPr lang="en-US" dirty="0"/>
          </a:p>
        </p:txBody>
      </p:sp>
      <p:sp>
        <p:nvSpPr>
          <p:cNvPr id="4" name="Header Placeholder 3"/>
          <p:cNvSpPr>
            <a:spLocks noGrp="1"/>
          </p:cNvSpPr>
          <p:nvPr>
            <p:ph type="hdr" sz="quarter" idx="10"/>
          </p:nvPr>
        </p:nvSpPr>
        <p:spPr/>
        <p:txBody>
          <a:bodyPr/>
          <a:lstStyle/>
          <a:p>
            <a:r>
              <a:rPr lang="en-US" smtClean="0"/>
              <a:t>Server &amp; Tools Business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6FE629A-1E79-4E31-9BE5-687C75F419CF}" type="datetime1">
              <a:rPr lang="en-US" smtClean="0"/>
              <a:t>10/21/2015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400016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10/21/2015 11:44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a:t>
            </a: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38" y="2125677"/>
            <a:ext cx="5486400" cy="1828800"/>
          </a:xfrm>
          <a:noFill/>
        </p:spPr>
        <p:txBody>
          <a:bodyPr lIns="146304" tIns="91440" rIns="146304" bIns="91440" anchor="t" anchorCtr="0"/>
          <a:lstStyle>
            <a:lvl1pPr>
              <a:defRPr sz="4800" spc="-75" baseline="0">
                <a:gradFill>
                  <a:gsLst>
                    <a:gs pos="16162">
                      <a:schemeClr val="tx1"/>
                    </a:gs>
                    <a:gs pos="43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4638" y="3954457"/>
            <a:ext cx="5486400" cy="1737360"/>
          </a:xfrm>
        </p:spPr>
        <p:txBody>
          <a:bodyPr tIns="109728" bIns="109728">
            <a:noAutofit/>
          </a:bodyPr>
          <a:lstStyle>
            <a:lvl1pPr marL="0" indent="0">
              <a:spcBef>
                <a:spcPts val="0"/>
              </a:spcBef>
              <a:buNone/>
              <a:defRPr sz="2800">
                <a:gradFill>
                  <a:gsLst>
                    <a:gs pos="16162">
                      <a:schemeClr val="tx1"/>
                    </a:gs>
                    <a:gs pos="43000">
                      <a:schemeClr val="tx1"/>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2" y="6240429"/>
            <a:ext cx="1280587" cy="274320"/>
          </a:xfrm>
          <a:prstGeom prst="rect">
            <a:avLst/>
          </a:prstGeom>
        </p:spPr>
      </p:pic>
      <p:grpSp>
        <p:nvGrpSpPr>
          <p:cNvPr id="4" name="Group 3"/>
          <p:cNvGrpSpPr/>
          <p:nvPr userDrawn="1"/>
        </p:nvGrpSpPr>
        <p:grpSpPr>
          <a:xfrm>
            <a:off x="4801378" y="2217123"/>
            <a:ext cx="4270807" cy="3383236"/>
            <a:chOff x="6362728" y="1485604"/>
            <a:chExt cx="5396739" cy="4275173"/>
          </a:xfrm>
        </p:grpSpPr>
        <p:sp>
          <p:nvSpPr>
            <p:cNvPr id="12" name="Freeform 11"/>
            <p:cNvSpPr>
              <a:spLocks/>
            </p:cNvSpPr>
            <p:nvPr userDrawn="1"/>
          </p:nvSpPr>
          <p:spPr bwMode="auto">
            <a:xfrm>
              <a:off x="10286428" y="2540869"/>
              <a:ext cx="1228270"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3" name="Group 12"/>
            <p:cNvGrpSpPr/>
            <p:nvPr userDrawn="1"/>
          </p:nvGrpSpPr>
          <p:grpSpPr bwMode="auto">
            <a:xfrm>
              <a:off x="6362728" y="3629515"/>
              <a:ext cx="5396739" cy="2131262"/>
              <a:chOff x="8040688" y="7151688"/>
              <a:chExt cx="6745287" cy="2663825"/>
            </a:xfrm>
          </p:grpSpPr>
          <p:sp>
            <p:nvSpPr>
              <p:cNvPr id="14"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42"/>
            <p:cNvSpPr>
              <a:spLocks/>
            </p:cNvSpPr>
            <p:nvPr userDrawn="1"/>
          </p:nvSpPr>
          <p:spPr bwMode="auto">
            <a:xfrm>
              <a:off x="8716653" y="1485604"/>
              <a:ext cx="1403969"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9"/>
            <p:cNvSpPr>
              <a:spLocks/>
            </p:cNvSpPr>
            <p:nvPr userDrawn="1"/>
          </p:nvSpPr>
          <p:spPr bwMode="auto">
            <a:xfrm flipH="1">
              <a:off x="7542827" y="2325857"/>
              <a:ext cx="731512"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514" y="1211287"/>
            <a:ext cx="4206240" cy="2357568"/>
          </a:xfrm>
        </p:spPr>
        <p:txBody>
          <a:bodyPr wrap="square">
            <a:spAutoFit/>
          </a:bodyPr>
          <a:lstStyle>
            <a:lvl1pPr marL="215475" indent="-215475">
              <a:spcBef>
                <a:spcPts val="918"/>
              </a:spcBef>
              <a:buClr>
                <a:schemeClr val="tx1"/>
              </a:buClr>
              <a:buFont typeface="Arial" pitchFamily="34" charset="0"/>
              <a:buChar char="•"/>
              <a:defRPr sz="3200"/>
            </a:lvl1pPr>
            <a:lvl2pPr marL="398321" indent="-174873">
              <a:defRPr sz="2000"/>
            </a:lvl2pPr>
            <a:lvl3pPr marL="524619" indent="-126297">
              <a:tabLst/>
              <a:defRPr sz="2000"/>
            </a:lvl3pPr>
            <a:lvl4pPr marL="660630" indent="-136012">
              <a:defRPr/>
            </a:lvl4pPr>
            <a:lvl5pPr marL="786928" indent="-1262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846113" y="1211287"/>
            <a:ext cx="4206240" cy="2357568"/>
          </a:xfrm>
        </p:spPr>
        <p:txBody>
          <a:bodyPr wrap="square">
            <a:spAutoFit/>
          </a:bodyPr>
          <a:lstStyle>
            <a:lvl1pPr marL="215475" indent="-215475">
              <a:spcBef>
                <a:spcPts val="918"/>
              </a:spcBef>
              <a:buClr>
                <a:schemeClr val="tx1"/>
              </a:buClr>
              <a:buFont typeface="Arial" pitchFamily="34" charset="0"/>
              <a:buChar char="•"/>
              <a:defRPr sz="3200"/>
            </a:lvl1pPr>
            <a:lvl2pPr marL="398321" indent="-174873">
              <a:defRPr sz="2000"/>
            </a:lvl2pPr>
            <a:lvl3pPr marL="524619" indent="-126297">
              <a:tabLst/>
              <a:defRPr sz="2000"/>
            </a:lvl3pPr>
            <a:lvl4pPr marL="660630" indent="-136012">
              <a:defRPr/>
            </a:lvl4pPr>
            <a:lvl5pPr marL="786928" indent="-1262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202" cy="2751698"/>
          </a:xfrm>
          <a:noFill/>
        </p:spPr>
        <p:txBody>
          <a:bodyPr tIns="91440" bIns="91440" anchor="t" anchorCtr="0"/>
          <a:lstStyle>
            <a:lvl1pPr>
              <a:defRPr sz="6000" spc="-75"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6"/>
            <a:ext cx="7315200" cy="1829593"/>
          </a:xfrm>
          <a:noFill/>
        </p:spPr>
        <p:txBody>
          <a:bodyPr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7" y="1209973"/>
            <a:ext cx="7315201" cy="2751698"/>
          </a:xfrm>
          <a:noFill/>
        </p:spPr>
        <p:txBody>
          <a:bodyPr tIns="91440" bIns="91440" anchor="t" anchorCtr="0"/>
          <a:lstStyle>
            <a:lvl1pPr>
              <a:defRPr lang="en-US" sz="6000" b="0" kern="1200" cap="none" spc="-75"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89431"/>
            <a:ext cx="8777288"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89431"/>
            <a:ext cx="8768201"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89431"/>
            <a:ext cx="8777288"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3954457"/>
            <a:ext cx="6400800"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638" y="2117165"/>
            <a:ext cx="7315200" cy="1837298"/>
          </a:xfrm>
          <a:noFill/>
        </p:spPr>
        <p:txBody>
          <a:bodyPr lIns="146304" tIns="91440" rIns="146304" bIns="91440" anchor="t" anchorCtr="0"/>
          <a:lstStyle>
            <a:lvl1pPr>
              <a:defRPr sz="4800" spc="-75"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1" y="6240429"/>
            <a:ext cx="1280587" cy="274320"/>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60"/>
            <a:ext cx="8777287" cy="2037481"/>
          </a:xfrm>
        </p:spPr>
        <p:txBody>
          <a:bodyPr/>
          <a:lstStyle>
            <a:lvl1pPr marL="0" indent="0">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8702" y="6321406"/>
            <a:ext cx="8777288" cy="37625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a:t>
            </a:r>
            <a:r>
              <a:rPr lang="en-US" sz="525" dirty="0" smtClean="0">
                <a:gradFill>
                  <a:gsLst>
                    <a:gs pos="0">
                      <a:schemeClr val="tx1"/>
                    </a:gs>
                    <a:gs pos="100000">
                      <a:schemeClr val="tx1"/>
                    </a:gs>
                  </a:gsLst>
                  <a:lin ang="5400000" scaled="0"/>
                </a:gradFill>
                <a:cs typeface="Segoe UI" pitchFamily="34" charset="0"/>
              </a:rPr>
              <a:t>2014 </a:t>
            </a:r>
            <a:r>
              <a:rPr lang="en-US" sz="525"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8777288" cy="2443746"/>
          </a:xfrm>
          <a:prstGeom prst="rect">
            <a:avLst/>
          </a:prstGeom>
        </p:spPr>
        <p:txBody>
          <a:bodyPr/>
          <a:lstStyle>
            <a:lvl1pPr marL="217856" indent="-21785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2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602221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3954457"/>
            <a:ext cx="6400800"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638" y="2117165"/>
            <a:ext cx="7315200" cy="1837298"/>
          </a:xfrm>
          <a:noFill/>
        </p:spPr>
        <p:txBody>
          <a:bodyPr lIns="146304" tIns="91440" rIns="146304" bIns="91440" anchor="t" anchorCtr="0"/>
          <a:lstStyle>
            <a:lvl1pPr>
              <a:defRPr sz="4800" spc="-75" baseline="0">
                <a:gradFill>
                  <a:gsLst>
                    <a:gs pos="74747">
                      <a:schemeClr val="tx1"/>
                    </a:gs>
                    <a:gs pos="56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1" y="6240429"/>
            <a:ext cx="1280590" cy="274320"/>
          </a:xfrm>
          <a:prstGeom prst="rect">
            <a:avLst/>
          </a:prstGeom>
        </p:spPr>
      </p:pic>
      <p:grpSp>
        <p:nvGrpSpPr>
          <p:cNvPr id="18" name="Group 17"/>
          <p:cNvGrpSpPr/>
          <p:nvPr userDrawn="1"/>
        </p:nvGrpSpPr>
        <p:grpSpPr>
          <a:xfrm>
            <a:off x="4801378" y="2217123"/>
            <a:ext cx="4270807" cy="3383236"/>
            <a:chOff x="6362728" y="1485604"/>
            <a:chExt cx="5396739" cy="4275173"/>
          </a:xfrm>
        </p:grpSpPr>
        <p:sp>
          <p:nvSpPr>
            <p:cNvPr id="19" name="Freeform 18"/>
            <p:cNvSpPr>
              <a:spLocks/>
            </p:cNvSpPr>
            <p:nvPr userDrawn="1"/>
          </p:nvSpPr>
          <p:spPr bwMode="auto">
            <a:xfrm>
              <a:off x="10286428" y="2540869"/>
              <a:ext cx="1228270"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0" name="Group 19"/>
            <p:cNvGrpSpPr/>
            <p:nvPr userDrawn="1"/>
          </p:nvGrpSpPr>
          <p:grpSpPr bwMode="auto">
            <a:xfrm>
              <a:off x="6362728" y="3629515"/>
              <a:ext cx="5396739" cy="2131262"/>
              <a:chOff x="8040688" y="7151688"/>
              <a:chExt cx="6745287" cy="2663825"/>
            </a:xfrm>
          </p:grpSpPr>
          <p:sp>
            <p:nvSpPr>
              <p:cNvPr id="23"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Freeform 42"/>
            <p:cNvSpPr>
              <a:spLocks/>
            </p:cNvSpPr>
            <p:nvPr userDrawn="1"/>
          </p:nvSpPr>
          <p:spPr bwMode="auto">
            <a:xfrm>
              <a:off x="8716653" y="1485604"/>
              <a:ext cx="1403969"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1"/>
            <p:cNvSpPr>
              <a:spLocks/>
            </p:cNvSpPr>
            <p:nvPr userDrawn="1"/>
          </p:nvSpPr>
          <p:spPr bwMode="auto">
            <a:xfrm flipH="1">
              <a:off x="7542827" y="2325857"/>
              <a:ext cx="731512"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622993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3954457"/>
            <a:ext cx="6400800"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638" y="2117165"/>
            <a:ext cx="7315200" cy="1837298"/>
          </a:xfrm>
          <a:noFill/>
        </p:spPr>
        <p:txBody>
          <a:bodyPr lIns="146304" tIns="91440" rIns="146304" bIns="91440" anchor="t" anchorCtr="0"/>
          <a:lstStyle>
            <a:lvl1pPr>
              <a:defRPr sz="4800" spc="-75" baseline="0">
                <a:gradFill>
                  <a:gsLst>
                    <a:gs pos="74747">
                      <a:schemeClr val="tx1"/>
                    </a:gs>
                    <a:gs pos="56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1" y="6240429"/>
            <a:ext cx="1280590" cy="274320"/>
          </a:xfrm>
          <a:prstGeom prst="rect">
            <a:avLst/>
          </a:prstGeom>
        </p:spPr>
      </p:pic>
    </p:spTree>
    <p:extLst>
      <p:ext uri="{BB962C8B-B14F-4D97-AF65-F5344CB8AC3E}">
        <p14:creationId xmlns:p14="http://schemas.microsoft.com/office/powerpoint/2010/main" val="1252111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8777288" cy="1969770"/>
          </a:xfrm>
        </p:spPr>
        <p:txBody>
          <a:bodyPr lIns="164592" rIns="164592"/>
          <a:lstStyle>
            <a:lvl1pPr marL="0" indent="0">
              <a:buNone/>
              <a:defRPr>
                <a:gradFill>
                  <a:gsLst>
                    <a:gs pos="1250">
                      <a:schemeClr val="tx1"/>
                    </a:gs>
                    <a:gs pos="99000">
                      <a:schemeClr val="tx1"/>
                    </a:gs>
                  </a:gsLst>
                  <a:lin ang="5400000" scaled="0"/>
                </a:gradFill>
              </a:defRPr>
            </a:lvl1pPr>
            <a:lvl2pPr marL="0" indent="0">
              <a:buFontTx/>
              <a:buNone/>
              <a:defRPr sz="2000"/>
            </a:lvl2pPr>
            <a:lvl3pPr marL="171427" indent="0">
              <a:buNone/>
              <a:defRPr/>
            </a:lvl3pPr>
            <a:lvl4pPr marL="342854" indent="0">
              <a:buNone/>
              <a:defRPr/>
            </a:lvl4pPr>
            <a:lvl5pPr marL="514281"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8133575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8777288" cy="2037481"/>
          </a:xfrm>
        </p:spPr>
        <p:txBody>
          <a:bodyPr wrap="square">
            <a:spAutoFit/>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7256608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8" y="1211287"/>
            <a:ext cx="4206240" cy="2357568"/>
          </a:xfrm>
        </p:spPr>
        <p:txBody>
          <a:bodyPr wrap="square">
            <a:spAutoFit/>
          </a:bodyPr>
          <a:lstStyle>
            <a:lvl1pPr marL="0" indent="0">
              <a:spcBef>
                <a:spcPts val="918"/>
              </a:spcBef>
              <a:buClr>
                <a:schemeClr val="tx1"/>
              </a:buClr>
              <a:buFont typeface="Wingdings" pitchFamily="2" charset="2"/>
              <a:buNone/>
              <a:defRPr sz="3200"/>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846113" y="1211287"/>
            <a:ext cx="4206240" cy="2357568"/>
          </a:xfrm>
        </p:spPr>
        <p:txBody>
          <a:bodyPr wrap="square">
            <a:spAutoFit/>
          </a:bodyPr>
          <a:lstStyle>
            <a:lvl1pPr marL="0" indent="0">
              <a:spcBef>
                <a:spcPts val="918"/>
              </a:spcBef>
              <a:buClr>
                <a:schemeClr val="tx1"/>
              </a:buClr>
              <a:buFont typeface="Wingdings" pitchFamily="2" charset="2"/>
              <a:buNone/>
              <a:defRPr sz="3200"/>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8481976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514" y="1211287"/>
            <a:ext cx="4206240" cy="2357568"/>
          </a:xfrm>
        </p:spPr>
        <p:txBody>
          <a:bodyPr wrap="square">
            <a:spAutoFit/>
          </a:bodyPr>
          <a:lstStyle>
            <a:lvl1pPr marL="215475" indent="-215475">
              <a:spcBef>
                <a:spcPts val="918"/>
              </a:spcBef>
              <a:buClr>
                <a:schemeClr val="tx1"/>
              </a:buClr>
              <a:buFont typeface="Arial" pitchFamily="34" charset="0"/>
              <a:buChar char="•"/>
              <a:defRPr sz="3200"/>
            </a:lvl1pPr>
            <a:lvl2pPr marL="398321" indent="-174873">
              <a:defRPr sz="2000"/>
            </a:lvl2pPr>
            <a:lvl3pPr marL="524619" indent="-126297">
              <a:tabLst/>
              <a:defRPr sz="2000"/>
            </a:lvl3pPr>
            <a:lvl4pPr marL="660630" indent="-136012">
              <a:defRPr/>
            </a:lvl4pPr>
            <a:lvl5pPr marL="786928" indent="-12629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846113" y="1211287"/>
            <a:ext cx="4206240" cy="2357568"/>
          </a:xfrm>
        </p:spPr>
        <p:txBody>
          <a:bodyPr wrap="square">
            <a:spAutoFit/>
          </a:bodyPr>
          <a:lstStyle>
            <a:lvl1pPr marL="215475" indent="-215475">
              <a:spcBef>
                <a:spcPts val="918"/>
              </a:spcBef>
              <a:buClr>
                <a:schemeClr val="tx1"/>
              </a:buClr>
              <a:buFont typeface="Arial" pitchFamily="34" charset="0"/>
              <a:buChar char="•"/>
              <a:defRPr sz="3200"/>
            </a:lvl1pPr>
            <a:lvl2pPr marL="398321" indent="-174873">
              <a:defRPr sz="2000"/>
            </a:lvl2pPr>
            <a:lvl3pPr marL="524619" indent="-126297">
              <a:tabLst/>
              <a:defRPr sz="2000"/>
            </a:lvl3pPr>
            <a:lvl4pPr marL="660630" indent="-136012">
              <a:defRPr/>
            </a:lvl4pPr>
            <a:lvl5pPr marL="786928" indent="-12629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3712589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8777288" cy="1969770"/>
          </a:xfrm>
        </p:spPr>
        <p:txBody>
          <a:bodyPr lIns="164592" rIns="164592"/>
          <a:lstStyle>
            <a:lvl1pPr marL="0" indent="0">
              <a:buNone/>
              <a:defRPr sz="3600">
                <a:gradFill>
                  <a:gsLst>
                    <a:gs pos="1250">
                      <a:schemeClr val="tx2"/>
                    </a:gs>
                    <a:gs pos="99000">
                      <a:schemeClr val="tx2"/>
                    </a:gs>
                  </a:gsLst>
                  <a:lin ang="5400000" scaled="0"/>
                </a:gradFill>
              </a:defRPr>
            </a:lvl1pPr>
            <a:lvl2pPr marL="0" indent="0">
              <a:buFontTx/>
              <a:buNone/>
              <a:defRPr sz="2000"/>
            </a:lvl2pPr>
            <a:lvl3pPr marL="171427" indent="0">
              <a:buNone/>
              <a:defRPr/>
            </a:lvl3pPr>
            <a:lvl4pPr marL="342854" indent="0">
              <a:buNone/>
              <a:defRPr/>
            </a:lvl4pPr>
            <a:lvl5pPr marL="51428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1729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202" cy="2751698"/>
          </a:xfrm>
          <a:noFill/>
        </p:spPr>
        <p:txBody>
          <a:bodyPr tIns="91440" bIns="91440" anchor="t" anchorCtr="0"/>
          <a:lstStyle>
            <a:lvl1pPr>
              <a:defRPr sz="6000" spc="-75"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6"/>
            <a:ext cx="7315200" cy="1829593"/>
          </a:xfrm>
          <a:noFill/>
        </p:spPr>
        <p:txBody>
          <a:bodyPr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72908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7" y="1209973"/>
            <a:ext cx="7315201" cy="2751698"/>
          </a:xfrm>
          <a:noFill/>
        </p:spPr>
        <p:txBody>
          <a:bodyPr tIns="91440" bIns="91440" anchor="t" anchorCtr="0"/>
          <a:lstStyle>
            <a:lvl1pPr>
              <a:defRPr lang="en-US" sz="6000" b="0" kern="1200" cap="none" spc="-75"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625629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89431"/>
            <a:ext cx="8777288"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0528679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89431"/>
            <a:ext cx="8768201"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6143072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89431"/>
            <a:ext cx="8777288"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49643459"/>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7" y="1241429"/>
            <a:ext cx="4206240" cy="1555554"/>
          </a:xfrm>
        </p:spPr>
        <p:txBody>
          <a:bodyPr wrap="square">
            <a:spAutoFit/>
          </a:bodyPr>
          <a:lstStyle>
            <a:lvl1pPr>
              <a:defRPr sz="494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4" name="Picture Placeholder 3"/>
          <p:cNvSpPr>
            <a:spLocks noGrp="1"/>
          </p:cNvSpPr>
          <p:nvPr>
            <p:ph type="pic" sz="quarter" idx="10" hasCustomPrompt="1"/>
          </p:nvPr>
        </p:nvSpPr>
        <p:spPr>
          <a:xfrm>
            <a:off x="4664075" y="0"/>
            <a:ext cx="4662488" cy="6994525"/>
          </a:xfrm>
          <a:blipFill>
            <a:blip r:embed="rId2"/>
            <a:stretch>
              <a:fillRect/>
            </a:stretch>
          </a:blipFill>
        </p:spPr>
        <p:txBody>
          <a:bodyPr lIns="0" tIns="0" rIns="0" bIns="0" anchor="ctr">
            <a:noAutofit/>
          </a:bodyPr>
          <a:lstStyle>
            <a:lvl1pPr marL="0" indent="0" algn="ctr">
              <a:lnSpc>
                <a:spcPct val="150000"/>
              </a:lnSpc>
              <a:spcBef>
                <a:spcPts val="0"/>
              </a:spcBef>
              <a:buNone/>
              <a:defRPr sz="2800" baseline="0">
                <a:solidFill>
                  <a:srgbClr val="FFFFFF"/>
                </a:solidFill>
              </a:defRPr>
            </a:lvl1pPr>
          </a:lstStyle>
          <a:p>
            <a:r>
              <a:rPr lang="en-US" smtClean="0"/>
              <a:t>Click </a:t>
            </a:r>
            <a:r>
              <a:rPr lang="en-US" dirty="0" smtClean="0"/>
              <a:t>on icon below</a:t>
            </a:r>
            <a:br>
              <a:rPr lang="en-US" dirty="0" smtClean="0"/>
            </a:br>
            <a:r>
              <a:rPr lang="en-US" dirty="0" smtClean="0"/>
              <a:t>to insert a new photo</a:t>
            </a:r>
            <a:endParaRPr lang="en-US" dirty="0"/>
          </a:p>
        </p:txBody>
      </p:sp>
    </p:spTree>
    <p:extLst>
      <p:ext uri="{BB962C8B-B14F-4D97-AF65-F5344CB8AC3E}">
        <p14:creationId xmlns:p14="http://schemas.microsoft.com/office/powerpoint/2010/main" val="54473798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937"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649815"/>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9389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15217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8777288" cy="1969770"/>
          </a:xfrm>
        </p:spPr>
        <p:txBody>
          <a:bodyPr lIns="164592" rIns="164592"/>
          <a:lstStyle>
            <a:lvl1pPr marL="0" indent="0">
              <a:buNone/>
              <a:defRPr>
                <a:gradFill>
                  <a:gsLst>
                    <a:gs pos="1250">
                      <a:schemeClr val="tx1"/>
                    </a:gs>
                    <a:gs pos="99000">
                      <a:schemeClr val="tx1"/>
                    </a:gs>
                  </a:gsLst>
                  <a:lin ang="5400000" scaled="0"/>
                </a:gradFill>
              </a:defRPr>
            </a:lvl1pPr>
            <a:lvl2pPr marL="0" indent="0">
              <a:buFontTx/>
              <a:buNone/>
              <a:defRPr sz="2000"/>
            </a:lvl2pPr>
            <a:lvl3pPr marL="171427" indent="0">
              <a:buNone/>
              <a:defRPr/>
            </a:lvl3pPr>
            <a:lvl4pPr marL="342854" indent="0">
              <a:buNone/>
              <a:defRPr/>
            </a:lvl4pPr>
            <a:lvl5pPr marL="51428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86871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60"/>
            <a:ext cx="8777287" cy="2037481"/>
          </a:xfrm>
        </p:spPr>
        <p:txBody>
          <a:bodyPr/>
          <a:lstStyle>
            <a:lvl1pPr marL="0" indent="0">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828739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8702" y="6321406"/>
            <a:ext cx="8777288" cy="37625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a:t>
            </a:r>
            <a:r>
              <a:rPr lang="en-US" sz="525" dirty="0" smtClean="0">
                <a:gradFill>
                  <a:gsLst>
                    <a:gs pos="0">
                      <a:schemeClr val="tx1"/>
                    </a:gs>
                    <a:gs pos="100000">
                      <a:schemeClr val="tx1"/>
                    </a:gs>
                  </a:gsLst>
                  <a:lin ang="5400000" scaled="0"/>
                </a:gradFill>
                <a:cs typeface="Segoe UI" pitchFamily="34" charset="0"/>
              </a:rPr>
              <a:t>2014 </a:t>
            </a:r>
            <a:r>
              <a:rPr lang="en-US" sz="525"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88502" cy="704444"/>
          </a:xfrm>
          <a:prstGeom prst="rect">
            <a:avLst/>
          </a:prstGeom>
        </p:spPr>
      </p:pic>
    </p:spTree>
    <p:extLst>
      <p:ext uri="{BB962C8B-B14F-4D97-AF65-F5344CB8AC3E}">
        <p14:creationId xmlns:p14="http://schemas.microsoft.com/office/powerpoint/2010/main" val="88324886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8777288" cy="2443746"/>
          </a:xfrm>
          <a:prstGeom prst="rect">
            <a:avLst/>
          </a:prstGeom>
        </p:spPr>
        <p:txBody>
          <a:bodyPr/>
          <a:lstStyle>
            <a:lvl1pPr marL="217856" indent="-21785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2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458308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8777288" cy="2037481"/>
          </a:xfrm>
        </p:spPr>
        <p:txBody>
          <a:bodyPr wrap="square">
            <a:spAutoFit/>
          </a:bodyPr>
          <a:lstStyle>
            <a:lvl1pPr>
              <a:defRPr sz="36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8777288" cy="2037481"/>
          </a:xfrm>
        </p:spPr>
        <p:txBody>
          <a:bodyPr wrap="square">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8" y="1212849"/>
            <a:ext cx="4206240" cy="2357568"/>
          </a:xfrm>
        </p:spPr>
        <p:txBody>
          <a:bodyPr wrap="square">
            <a:spAutoFit/>
          </a:bodyPr>
          <a:lstStyle>
            <a:lvl1pPr marL="0" indent="0">
              <a:spcBef>
                <a:spcPts val="918"/>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846113" y="1211287"/>
            <a:ext cx="4206240" cy="2357568"/>
          </a:xfrm>
        </p:spPr>
        <p:txBody>
          <a:bodyPr wrap="square">
            <a:spAutoFit/>
          </a:bodyPr>
          <a:lstStyle>
            <a:lvl1pPr marL="0" indent="0">
              <a:spcBef>
                <a:spcPts val="918"/>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8" y="1211287"/>
            <a:ext cx="4206240" cy="2357568"/>
          </a:xfrm>
        </p:spPr>
        <p:txBody>
          <a:bodyPr wrap="square">
            <a:spAutoFit/>
          </a:bodyPr>
          <a:lstStyle>
            <a:lvl1pPr marL="0" indent="0">
              <a:spcBef>
                <a:spcPts val="918"/>
              </a:spcBef>
              <a:buClr>
                <a:schemeClr val="tx1"/>
              </a:buClr>
              <a:buFont typeface="Wingdings" pitchFamily="2" charset="2"/>
              <a:buNone/>
              <a:defRPr sz="3200"/>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846113" y="1211287"/>
            <a:ext cx="4206240" cy="2357568"/>
          </a:xfrm>
        </p:spPr>
        <p:txBody>
          <a:bodyPr wrap="square">
            <a:spAutoFit/>
          </a:bodyPr>
          <a:lstStyle>
            <a:lvl1pPr marL="0" indent="0">
              <a:spcBef>
                <a:spcPts val="918"/>
              </a:spcBef>
              <a:buClr>
                <a:schemeClr val="tx1"/>
              </a:buClr>
              <a:buFont typeface="Wingdings" pitchFamily="2" charset="2"/>
              <a:buNone/>
              <a:defRPr sz="3200"/>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209" y="1211287"/>
            <a:ext cx="4206240" cy="2357568"/>
          </a:xfrm>
        </p:spPr>
        <p:txBody>
          <a:bodyPr wrap="square">
            <a:spAutoFit/>
          </a:bodyPr>
          <a:lstStyle>
            <a:lvl1pPr marL="215475" indent="-215475">
              <a:spcBef>
                <a:spcPts val="918"/>
              </a:spcBef>
              <a:buClr>
                <a:schemeClr val="tx2"/>
              </a:buClr>
              <a:buFont typeface="Arial" pitchFamily="34" charset="0"/>
              <a:buChar char="•"/>
              <a:defRPr sz="3200">
                <a:gradFill>
                  <a:gsLst>
                    <a:gs pos="1250">
                      <a:schemeClr val="tx2"/>
                    </a:gs>
                    <a:gs pos="99000">
                      <a:schemeClr val="tx2"/>
                    </a:gs>
                  </a:gsLst>
                  <a:lin ang="5400000" scaled="0"/>
                </a:gradFill>
              </a:defRPr>
            </a:lvl1pPr>
            <a:lvl2pPr marL="398321" indent="-174873">
              <a:defRPr sz="2000"/>
            </a:lvl2pPr>
            <a:lvl3pPr marL="524619" indent="-126297">
              <a:tabLst/>
              <a:defRPr sz="2000"/>
            </a:lvl3pPr>
            <a:lvl4pPr marL="660630" indent="-136012">
              <a:defRPr/>
            </a:lvl4pPr>
            <a:lvl5pPr marL="786928" indent="-1262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846113" y="1211287"/>
            <a:ext cx="4206240" cy="2357568"/>
          </a:xfrm>
        </p:spPr>
        <p:txBody>
          <a:bodyPr wrap="square">
            <a:spAutoFit/>
          </a:bodyPr>
          <a:lstStyle>
            <a:lvl1pPr marL="215475" indent="-215475">
              <a:spcBef>
                <a:spcPts val="918"/>
              </a:spcBef>
              <a:buClr>
                <a:schemeClr val="tx2"/>
              </a:buClr>
              <a:buFont typeface="Arial" pitchFamily="34" charset="0"/>
              <a:buChar char="•"/>
              <a:defRPr sz="3200">
                <a:gradFill>
                  <a:gsLst>
                    <a:gs pos="1250">
                      <a:schemeClr val="tx2"/>
                    </a:gs>
                    <a:gs pos="99000">
                      <a:schemeClr val="tx2"/>
                    </a:gs>
                  </a:gsLst>
                  <a:lin ang="5400000" scaled="0"/>
                </a:gradFill>
              </a:defRPr>
            </a:lvl1pPr>
            <a:lvl2pPr marL="398321" indent="-174873">
              <a:defRPr sz="2000"/>
            </a:lvl2pPr>
            <a:lvl3pPr marL="524619" indent="-126297">
              <a:tabLst/>
              <a:defRPr sz="2000"/>
            </a:lvl3pPr>
            <a:lvl4pPr marL="660630" indent="-136012">
              <a:defRPr/>
            </a:lvl4pPr>
            <a:lvl5pPr marL="786928" indent="-1262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7"/>
            <a:ext cx="877728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38" y="1212854"/>
            <a:ext cx="8777288" cy="20374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5"/>
          <a:stretch>
            <a:fillRect/>
          </a:stretch>
        </p:blipFill>
        <p:spPr>
          <a:xfrm rot="5400000">
            <a:off x="6170207" y="3162308"/>
            <a:ext cx="6995160" cy="670543"/>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290" r:id="rId23"/>
  </p:sldLayoutIdLst>
  <p:transition>
    <p:fade/>
  </p:transition>
  <p:timing>
    <p:tnLst>
      <p:par>
        <p:cTn id="1" dur="indefinite" restart="never" nodeType="tmRoot"/>
      </p:par>
    </p:tnLst>
  </p:timing>
  <p:txStyles>
    <p:title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8" pos="3053" userDrawn="1">
          <p15:clr>
            <a:srgbClr val="5ACBF0"/>
          </p15:clr>
        </p15:guide>
        <p15:guide id="9" pos="3629" userDrawn="1">
          <p15:clr>
            <a:srgbClr val="5ACBF0"/>
          </p15:clr>
        </p15:guide>
        <p15:guide id="11" pos="4205" userDrawn="1">
          <p15:clr>
            <a:srgbClr val="5ACBF0"/>
          </p15:clr>
        </p15:guide>
        <p15:guide id="12" pos="4781" userDrawn="1">
          <p15:clr>
            <a:srgbClr val="5ACBF0"/>
          </p15:clr>
        </p15:guide>
        <p15:guide id="14" pos="5357" userDrawn="1">
          <p15:clr>
            <a:srgbClr val="5ACBF0"/>
          </p15:clr>
        </p15:guide>
        <p15:guide id="15" pos="5702" userDrawn="1">
          <p15:clr>
            <a:srgbClr val="5ACBF0"/>
          </p15:clr>
        </p15:guide>
        <p15:guide id="16" pos="288" userDrawn="1">
          <p15:clr>
            <a:srgbClr val="C35EA4"/>
          </p15:clr>
        </p15:guide>
        <p15:guide id="17" pos="5587"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7"/>
            <a:ext cx="8777287"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38" y="1212854"/>
            <a:ext cx="8777288" cy="20374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2"/>
          <a:stretch>
            <a:fillRect/>
          </a:stretch>
        </p:blipFill>
        <p:spPr>
          <a:xfrm rot="5400000">
            <a:off x="6170207" y="3162308"/>
            <a:ext cx="6995160" cy="670543"/>
          </a:xfrm>
          <a:prstGeom prst="rect">
            <a:avLst/>
          </a:prstGeom>
        </p:spPr>
      </p:pic>
    </p:spTree>
    <p:extLst>
      <p:ext uri="{BB962C8B-B14F-4D97-AF65-F5344CB8AC3E}">
        <p14:creationId xmlns:p14="http://schemas.microsoft.com/office/powerpoint/2010/main" val="1972537229"/>
      </p:ext>
    </p:extLst>
  </p:cSld>
  <p:clrMap bg1="dk1" tx1="lt1" bg2="dk2" tx2="lt2" accent1="accent1" accent2="accent2" accent3="accent3" accent4="accent4" accent5="accent5" accent6="accent6" hlink="hlink" folHlink="folHlink"/>
  <p:sldLayoutIdLst>
    <p:sldLayoutId id="2147484292" r:id="rId1"/>
    <p:sldLayoutId id="2147484267" r:id="rId2"/>
    <p:sldLayoutId id="2147484269" r:id="rId3"/>
    <p:sldLayoutId id="2147484271" r:id="rId4"/>
    <p:sldLayoutId id="2147484273"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6" r:id="rId17"/>
    <p:sldLayoutId id="2147484287" r:id="rId18"/>
    <p:sldLayoutId id="2147484288" r:id="rId19"/>
    <p:sldLayoutId id="2147484289" r:id="rId20"/>
  </p:sldLayoutIdLst>
  <p:transition>
    <p:fade/>
  </p:transition>
  <p:timing>
    <p:tnLst>
      <p:par>
        <p:cTn id="1" dur="indefinite" restart="never" nodeType="tmRoot"/>
      </p:par>
    </p:tnLst>
  </p:timing>
  <p:txStyles>
    <p:title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userDrawn="1">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702">
          <p15:clr>
            <a:srgbClr val="5ACBF0"/>
          </p15:clr>
        </p15:guide>
        <p15:guide id="13" pos="288">
          <p15:clr>
            <a:srgbClr val="C35EA4"/>
          </p15:clr>
        </p15:guide>
        <p15:guide id="14" pos="5587">
          <p15:clr>
            <a:srgbClr val="C35EA4"/>
          </p15:clr>
        </p15:guide>
        <p15:guide id="15" orient="horz" pos="763">
          <p15:clr>
            <a:srgbClr val="5ACBF0"/>
          </p15:clr>
        </p15:guide>
        <p15:guide id="16" orient="horz" pos="1339">
          <p15:clr>
            <a:srgbClr val="5ACBF0"/>
          </p15:clr>
        </p15:guide>
        <p15:guide id="17" orient="horz" pos="1915">
          <p15:clr>
            <a:srgbClr val="5ACBF0"/>
          </p15:clr>
        </p15:guide>
        <p15:guide id="18" orient="horz" pos="2491">
          <p15:clr>
            <a:srgbClr val="5ACBF0"/>
          </p15:clr>
        </p15:guide>
        <p15:guide id="19" orient="horz" pos="3067">
          <p15:clr>
            <a:srgbClr val="5ACBF0"/>
          </p15:clr>
        </p15:guide>
        <p15:guide id="20" orient="horz" pos="3643">
          <p15:clr>
            <a:srgbClr val="5ACBF0"/>
          </p15:clr>
        </p15:guide>
        <p15:guide id="21" orient="horz" pos="4219">
          <p15:clr>
            <a:srgbClr val="5ACBF0"/>
          </p15:clr>
        </p15:guide>
        <p15:guide id="22" orient="horz" pos="302">
          <p15:clr>
            <a:srgbClr val="C35EA4"/>
          </p15:clr>
        </p15:guide>
        <p15:guide id="23"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8.xml"/><Relationship Id="rId1" Type="http://schemas.openxmlformats.org/officeDocument/2006/relationships/vmlDrawing" Target="../drawings/vmlDrawing1.v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17.jpg"/><Relationship Id="rId5" Type="http://schemas.openxmlformats.org/officeDocument/2006/relationships/image" Target="../media/image16.jpeg"/><Relationship Id="rId4" Type="http://schemas.openxmlformats.org/officeDocument/2006/relationships/image" Target="../media/image15.gif"/></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27.xml"/><Relationship Id="rId6" Type="http://schemas.openxmlformats.org/officeDocument/2006/relationships/image" Target="../media/image22.gif"/><Relationship Id="rId5" Type="http://schemas.openxmlformats.org/officeDocument/2006/relationships/image" Target="../media/image21.jpe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481" y="1211262"/>
            <a:ext cx="3752850" cy="4568686"/>
          </a:xfrm>
          <a:prstGeom prst="rect">
            <a:avLst/>
          </a:prstGeom>
        </p:spPr>
      </p:pic>
    </p:spTree>
    <p:extLst>
      <p:ext uri="{BB962C8B-B14F-4D97-AF65-F5344CB8AC3E}">
        <p14:creationId xmlns:p14="http://schemas.microsoft.com/office/powerpoint/2010/main" val="134702235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26342" y="1809749"/>
            <a:ext cx="4282281" cy="1885950"/>
          </a:xfrm>
        </p:spPr>
        <p:txBody>
          <a:bodyPr/>
          <a:lstStyle/>
          <a:p>
            <a:r>
              <a:rPr lang="en-US" dirty="0" smtClean="0"/>
              <a:t>Binary examples</a:t>
            </a:r>
          </a:p>
          <a:p>
            <a:pPr lvl="1"/>
            <a:r>
              <a:rPr lang="en-US" sz="1377" dirty="0"/>
              <a:t>Is that email spam or not spam?</a:t>
            </a:r>
          </a:p>
          <a:p>
            <a:pPr lvl="1"/>
            <a:r>
              <a:rPr lang="en-US" sz="1377" dirty="0"/>
              <a:t>Is that person on Twitter a psycho?</a:t>
            </a:r>
          </a:p>
          <a:p>
            <a:pPr lvl="1"/>
            <a:endParaRPr lang="en-US" sz="1377" dirty="0"/>
          </a:p>
          <a:p>
            <a:endParaRPr lang="en-US" dirty="0"/>
          </a:p>
        </p:txBody>
      </p:sp>
      <p:sp>
        <p:nvSpPr>
          <p:cNvPr id="4" name="Text Placeholder 3"/>
          <p:cNvSpPr>
            <a:spLocks noGrp="1"/>
          </p:cNvSpPr>
          <p:nvPr>
            <p:ph type="body" sz="quarter" idx="4294967295"/>
          </p:nvPr>
        </p:nvSpPr>
        <p:spPr>
          <a:xfrm>
            <a:off x="4053681" y="1817051"/>
            <a:ext cx="4663282" cy="2286000"/>
          </a:xfrm>
        </p:spPr>
        <p:txBody>
          <a:bodyPr/>
          <a:lstStyle/>
          <a:p>
            <a:r>
              <a:rPr lang="en-US" dirty="0" smtClean="0"/>
              <a:t>Multiclass examples</a:t>
            </a:r>
          </a:p>
          <a:p>
            <a:pPr lvl="1"/>
            <a:r>
              <a:rPr lang="en-US" sz="1377" dirty="0"/>
              <a:t>What kind of flower is that? </a:t>
            </a:r>
          </a:p>
          <a:p>
            <a:pPr lvl="1"/>
            <a:r>
              <a:rPr lang="en-US" sz="1377" dirty="0"/>
              <a:t>Which Hogwarts house do I belong in?</a:t>
            </a:r>
          </a:p>
          <a:p>
            <a:endParaRPr lang="en-US" dirty="0"/>
          </a:p>
        </p:txBody>
      </p:sp>
      <p:sp>
        <p:nvSpPr>
          <p:cNvPr id="2" name="Title 1"/>
          <p:cNvSpPr>
            <a:spLocks noGrp="1"/>
          </p:cNvSpPr>
          <p:nvPr>
            <p:ph type="title" idx="4294967295"/>
          </p:nvPr>
        </p:nvSpPr>
        <p:spPr>
          <a:xfrm>
            <a:off x="549275" y="449263"/>
            <a:ext cx="8777288" cy="917575"/>
          </a:xfrm>
        </p:spPr>
        <p:txBody>
          <a:bodyPr>
            <a:normAutofit/>
          </a:bodyPr>
          <a:lstStyle/>
          <a:p>
            <a:r>
              <a:rPr lang="en-US" dirty="0" smtClean="0"/>
              <a:t>Binary vs. Multiclass Classification</a:t>
            </a:r>
            <a:endParaRPr lang="en-US" dirty="0"/>
          </a:p>
        </p:txBody>
      </p:sp>
      <p:pic>
        <p:nvPicPr>
          <p:cNvPr id="5" name="Picture 4"/>
          <p:cNvPicPr>
            <a:picLocks noChangeAspect="1"/>
          </p:cNvPicPr>
          <p:nvPr/>
        </p:nvPicPr>
        <p:blipFill>
          <a:blip r:embed="rId2"/>
          <a:stretch>
            <a:fillRect/>
          </a:stretch>
        </p:blipFill>
        <p:spPr>
          <a:xfrm>
            <a:off x="4504061" y="3146303"/>
            <a:ext cx="2699386" cy="1879508"/>
          </a:xfrm>
          <a:prstGeom prst="rect">
            <a:avLst/>
          </a:prstGeom>
        </p:spPr>
      </p:pic>
      <p:pic>
        <p:nvPicPr>
          <p:cNvPr id="6" name="Picture 5"/>
          <p:cNvPicPr>
            <a:picLocks noChangeAspect="1"/>
          </p:cNvPicPr>
          <p:nvPr/>
        </p:nvPicPr>
        <p:blipFill>
          <a:blip r:embed="rId3"/>
          <a:stretch>
            <a:fillRect/>
          </a:stretch>
        </p:blipFill>
        <p:spPr>
          <a:xfrm>
            <a:off x="862284" y="3146303"/>
            <a:ext cx="2810398" cy="1879508"/>
          </a:xfrm>
          <a:prstGeom prst="rect">
            <a:avLst/>
          </a:prstGeom>
        </p:spPr>
      </p:pic>
    </p:spTree>
    <p:extLst>
      <p:ext uri="{BB962C8B-B14F-4D97-AF65-F5344CB8AC3E}">
        <p14:creationId xmlns:p14="http://schemas.microsoft.com/office/powerpoint/2010/main" val="194852201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92100"/>
            <a:ext cx="7772400" cy="917575"/>
          </a:xfrm>
        </p:spPr>
        <p:txBody>
          <a:bodyPr/>
          <a:lstStyle/>
          <a:p>
            <a:r>
              <a:rPr lang="en-US" dirty="0" smtClean="0"/>
              <a:t>Regression</a:t>
            </a:r>
            <a:endParaRPr lang="en-US" dirty="0"/>
          </a:p>
        </p:txBody>
      </p:sp>
      <p:sp>
        <p:nvSpPr>
          <p:cNvPr id="3" name="Content Placeholder 2"/>
          <p:cNvSpPr>
            <a:spLocks noGrp="1"/>
          </p:cNvSpPr>
          <p:nvPr>
            <p:ph type="body" sz="quarter" idx="4294967295"/>
          </p:nvPr>
        </p:nvSpPr>
        <p:spPr>
          <a:xfrm>
            <a:off x="0" y="1212850"/>
            <a:ext cx="8228013" cy="2036763"/>
          </a:xfrm>
        </p:spPr>
        <p:txBody>
          <a:bodyPr/>
          <a:lstStyle/>
          <a:p>
            <a:r>
              <a:rPr lang="en-US" dirty="0" smtClean="0"/>
              <a:t>Predicting a numerical value</a:t>
            </a:r>
            <a:endParaRPr lang="en-US" b="1" dirty="0" smtClean="0"/>
          </a:p>
          <a:p>
            <a:r>
              <a:rPr lang="en-US" dirty="0" smtClean="0"/>
              <a:t>Example: How old are you based on your height? </a:t>
            </a:r>
          </a:p>
        </p:txBody>
      </p:sp>
      <p:pic>
        <p:nvPicPr>
          <p:cNvPr id="4" name="Picture 3"/>
          <p:cNvPicPr>
            <a:picLocks noChangeAspect="1"/>
          </p:cNvPicPr>
          <p:nvPr/>
        </p:nvPicPr>
        <p:blipFill>
          <a:blip r:embed="rId2"/>
          <a:stretch>
            <a:fillRect/>
          </a:stretch>
        </p:blipFill>
        <p:spPr>
          <a:xfrm>
            <a:off x="2816185" y="3129212"/>
            <a:ext cx="3694193" cy="2783396"/>
          </a:xfrm>
          <a:prstGeom prst="rect">
            <a:avLst/>
          </a:prstGeom>
        </p:spPr>
      </p:pic>
      <p:sp>
        <p:nvSpPr>
          <p:cNvPr id="5" name="TextBox 4"/>
          <p:cNvSpPr txBox="1"/>
          <p:nvPr/>
        </p:nvSpPr>
        <p:spPr>
          <a:xfrm rot="16200000">
            <a:off x="2547000" y="4318131"/>
            <a:ext cx="671979" cy="233590"/>
          </a:xfrm>
          <a:prstGeom prst="rect">
            <a:avLst/>
          </a:prstGeom>
          <a:noFill/>
        </p:spPr>
        <p:txBody>
          <a:bodyPr wrap="none" rtlCol="0">
            <a:spAutoFit/>
          </a:bodyPr>
          <a:lstStyle/>
          <a:p>
            <a:r>
              <a:rPr lang="en-US" sz="918" b="1" dirty="0">
                <a:latin typeface="Calibri" panose="020F0502020204030204" pitchFamily="34" charset="0"/>
              </a:rPr>
              <a:t>height (</a:t>
            </a:r>
            <a:r>
              <a:rPr lang="en-US" sz="918" b="1" dirty="0" err="1">
                <a:latin typeface="Calibri" panose="020F0502020204030204" pitchFamily="34" charset="0"/>
              </a:rPr>
              <a:t>ft</a:t>
            </a:r>
            <a:r>
              <a:rPr lang="en-US" sz="918" b="1" dirty="0">
                <a:latin typeface="Calibri" panose="020F0502020204030204" pitchFamily="34" charset="0"/>
              </a:rPr>
              <a:t>)</a:t>
            </a:r>
          </a:p>
        </p:txBody>
      </p:sp>
    </p:spTree>
    <p:extLst>
      <p:ext uri="{BB962C8B-B14F-4D97-AF65-F5344CB8AC3E}">
        <p14:creationId xmlns:p14="http://schemas.microsoft.com/office/powerpoint/2010/main" val="195331286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43681" y="1138237"/>
            <a:ext cx="7315198" cy="2037481"/>
          </a:xfrm>
        </p:spPr>
        <p:txBody>
          <a:bodyPr/>
          <a:lstStyle/>
          <a:p>
            <a:r>
              <a:rPr lang="en-US" dirty="0" smtClean="0"/>
              <a:t>Suggestions based on things you like</a:t>
            </a:r>
            <a:endParaRPr lang="en-US" dirty="0"/>
          </a:p>
        </p:txBody>
      </p:sp>
      <p:sp>
        <p:nvSpPr>
          <p:cNvPr id="2" name="Title 1"/>
          <p:cNvSpPr>
            <a:spLocks noGrp="1"/>
          </p:cNvSpPr>
          <p:nvPr>
            <p:ph type="title"/>
          </p:nvPr>
        </p:nvSpPr>
        <p:spPr>
          <a:xfrm>
            <a:off x="91281" y="220662"/>
            <a:ext cx="7772400" cy="917575"/>
          </a:xfrm>
        </p:spPr>
        <p:txBody>
          <a:bodyPr/>
          <a:lstStyle/>
          <a:p>
            <a:r>
              <a:rPr lang="en-US" dirty="0" smtClean="0"/>
              <a:t>Recommenders</a:t>
            </a:r>
            <a:endParaRPr lang="en-US" dirty="0"/>
          </a:p>
        </p:txBody>
      </p:sp>
      <p:pic>
        <p:nvPicPr>
          <p:cNvPr id="3074" name="Picture 2" descr="http://yukaichou.com/wp-content/uploads/2014/05/Amazon.com-recommendation-engi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4147" y="2582862"/>
            <a:ext cx="6651808" cy="3447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45069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0813" y="292417"/>
            <a:ext cx="7315200" cy="917575"/>
          </a:xfrm>
        </p:spPr>
        <p:txBody>
          <a:bodyPr/>
          <a:lstStyle/>
          <a:p>
            <a:r>
              <a:rPr lang="en-US" dirty="0" smtClean="0"/>
              <a:t>Clustering</a:t>
            </a:r>
            <a:endParaRPr lang="en-US" dirty="0"/>
          </a:p>
        </p:txBody>
      </p:sp>
      <p:sp>
        <p:nvSpPr>
          <p:cNvPr id="3" name="Content Placeholder 2"/>
          <p:cNvSpPr>
            <a:spLocks noGrp="1"/>
          </p:cNvSpPr>
          <p:nvPr>
            <p:ph type="body" sz="quarter" idx="4294967295"/>
          </p:nvPr>
        </p:nvSpPr>
        <p:spPr>
          <a:xfrm>
            <a:off x="0" y="1212850"/>
            <a:ext cx="7466013" cy="2036763"/>
          </a:xfrm>
        </p:spPr>
        <p:txBody>
          <a:bodyPr/>
          <a:lstStyle/>
          <a:p>
            <a:r>
              <a:rPr lang="en-US" dirty="0" smtClean="0"/>
              <a:t>Grouping similar things</a:t>
            </a:r>
            <a:endParaRPr lang="en-US" dirty="0"/>
          </a:p>
        </p:txBody>
      </p:sp>
      <p:pic>
        <p:nvPicPr>
          <p:cNvPr id="4098" name="Picture 2" descr="http://junkcharts.typepad.com/photos/uncategorized/2008/03/04/grapefruit_scat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9107" y="2584036"/>
            <a:ext cx="3998488" cy="3411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83916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81" y="295277"/>
            <a:ext cx="8382001" cy="917575"/>
          </a:xfrm>
        </p:spPr>
        <p:txBody>
          <a:bodyPr/>
          <a:lstStyle/>
          <a:p>
            <a:r>
              <a:rPr lang="en-US" sz="4000" dirty="0"/>
              <a:t>What makes for a good ML problem?</a:t>
            </a:r>
          </a:p>
        </p:txBody>
      </p:sp>
      <p:sp>
        <p:nvSpPr>
          <p:cNvPr id="3" name="Text Placeholder 2"/>
          <p:cNvSpPr>
            <a:spLocks noGrp="1"/>
          </p:cNvSpPr>
          <p:nvPr>
            <p:ph type="body" sz="quarter" idx="4294967295"/>
          </p:nvPr>
        </p:nvSpPr>
        <p:spPr>
          <a:xfrm>
            <a:off x="700882" y="1516062"/>
            <a:ext cx="7601710" cy="5047536"/>
          </a:xfrm>
          <a:prstGeom prst="rect">
            <a:avLst/>
          </a:prstGeom>
        </p:spPr>
        <p:txBody>
          <a:bodyPr/>
          <a:lstStyle/>
          <a:p>
            <a:r>
              <a:rPr lang="en-US" sz="3200" b="1" dirty="0"/>
              <a:t>Labeled</a:t>
            </a:r>
            <a:r>
              <a:rPr lang="en-US" sz="3200" dirty="0"/>
              <a:t> examples</a:t>
            </a:r>
          </a:p>
          <a:p>
            <a:pPr lvl="1"/>
            <a:r>
              <a:rPr lang="en-US" sz="1600" dirty="0"/>
              <a:t>Spam detection: examples of spam email and regular email</a:t>
            </a:r>
          </a:p>
          <a:p>
            <a:pPr lvl="1"/>
            <a:r>
              <a:rPr lang="en-US" sz="1600" dirty="0"/>
              <a:t>Twitter crazies: examples of psychos on twitter vs. other people</a:t>
            </a:r>
          </a:p>
          <a:p>
            <a:r>
              <a:rPr lang="en-US" sz="3200" dirty="0"/>
              <a:t>Relevant </a:t>
            </a:r>
            <a:r>
              <a:rPr lang="en-US" sz="3200" b="1" dirty="0"/>
              <a:t>features</a:t>
            </a:r>
          </a:p>
          <a:p>
            <a:pPr lvl="1"/>
            <a:r>
              <a:rPr lang="en-US" sz="1600" dirty="0"/>
              <a:t>Email information: subject line, sender email address, words in email</a:t>
            </a:r>
          </a:p>
          <a:p>
            <a:pPr lvl="1"/>
            <a:r>
              <a:rPr lang="en-US" sz="1600" dirty="0"/>
              <a:t>Twitter user information: age, gender, how often he/she tweets, words and phrases used in tweets</a:t>
            </a:r>
          </a:p>
          <a:p>
            <a:r>
              <a:rPr lang="en-US" sz="3200" b="1" dirty="0"/>
              <a:t>Uncertainty/error</a:t>
            </a:r>
            <a:r>
              <a:rPr lang="en-US" sz="3200" dirty="0"/>
              <a:t> tolerance</a:t>
            </a:r>
          </a:p>
          <a:p>
            <a:pPr lvl="1"/>
            <a:r>
              <a:rPr lang="en-US" sz="1600" dirty="0"/>
              <a:t>Finding some junk mail is better than missing important email</a:t>
            </a:r>
          </a:p>
          <a:p>
            <a:pPr lvl="1"/>
            <a:r>
              <a:rPr lang="en-US" sz="1600" dirty="0"/>
              <a:t>Automated psycho identification still verified by human</a:t>
            </a:r>
          </a:p>
          <a:p>
            <a:endParaRPr lang="en-US" sz="4400" dirty="0"/>
          </a:p>
          <a:p>
            <a:endParaRPr lang="en-US" sz="4400" dirty="0"/>
          </a:p>
        </p:txBody>
      </p:sp>
    </p:spTree>
    <p:extLst>
      <p:ext uri="{BB962C8B-B14F-4D97-AF65-F5344CB8AC3E}">
        <p14:creationId xmlns:p14="http://schemas.microsoft.com/office/powerpoint/2010/main" val="174476188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Studio.azureml.net </a:t>
            </a:r>
            <a:endParaRPr lang="en-US" dirty="0"/>
          </a:p>
        </p:txBody>
      </p:sp>
    </p:spTree>
    <p:extLst>
      <p:ext uri="{BB962C8B-B14F-4D97-AF65-F5344CB8AC3E}">
        <p14:creationId xmlns:p14="http://schemas.microsoft.com/office/powerpoint/2010/main" val="165760997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7944"/>
            <a:ext cx="9326563" cy="5318637"/>
          </a:xfrm>
          <a:prstGeom prst="rect">
            <a:avLst/>
          </a:prstGeom>
        </p:spPr>
      </p:pic>
    </p:spTree>
    <p:extLst>
      <p:ext uri="{BB962C8B-B14F-4D97-AF65-F5344CB8AC3E}">
        <p14:creationId xmlns:p14="http://schemas.microsoft.com/office/powerpoint/2010/main" val="146391945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02"/>
            <a:ext cx="9326563" cy="6338320"/>
          </a:xfrm>
          <a:prstGeom prst="rect">
            <a:avLst/>
          </a:prstGeom>
        </p:spPr>
      </p:pic>
      <p:sp>
        <p:nvSpPr>
          <p:cNvPr id="12" name="Oval 11"/>
          <p:cNvSpPr/>
          <p:nvPr/>
        </p:nvSpPr>
        <p:spPr>
          <a:xfrm>
            <a:off x="2178720" y="3585960"/>
            <a:ext cx="5179680" cy="774000"/>
          </a:xfrm>
          <a:prstGeom prst="ellipse">
            <a:avLst/>
          </a:prstGeom>
          <a:noFill/>
          <a:ln w="36000">
            <a:solidFill>
              <a:srgbClr val="ED1C24"/>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ED1C24"/>
              </a:solidFill>
              <a:ea typeface="Segoe UI" pitchFamily="34" charset="0"/>
              <a:cs typeface="Segoe UI" pitchFamily="34" charset="0"/>
            </a:endParaRPr>
          </a:p>
        </p:txBody>
      </p:sp>
    </p:spTree>
    <p:extLst>
      <p:ext uri="{BB962C8B-B14F-4D97-AF65-F5344CB8AC3E}">
        <p14:creationId xmlns:p14="http://schemas.microsoft.com/office/powerpoint/2010/main" val="54559368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89431"/>
            <a:ext cx="8768201" cy="1846659"/>
          </a:xfrm>
        </p:spPr>
        <p:txBody>
          <a:bodyPr/>
          <a:lstStyle/>
          <a:p>
            <a:pPr algn="ctr"/>
            <a:r>
              <a:rPr lang="en-US" dirty="0" smtClean="0"/>
              <a:t>Sign in with the emails we created </a:t>
            </a:r>
            <a:endParaRPr lang="en-US" dirty="0"/>
          </a:p>
        </p:txBody>
      </p:sp>
    </p:spTree>
    <p:extLst>
      <p:ext uri="{BB962C8B-B14F-4D97-AF65-F5344CB8AC3E}">
        <p14:creationId xmlns:p14="http://schemas.microsoft.com/office/powerpoint/2010/main" val="21634658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0472"/>
            <a:ext cx="9326563" cy="5053581"/>
          </a:xfrm>
          <a:prstGeom prst="rect">
            <a:avLst/>
          </a:prstGeom>
        </p:spPr>
      </p:pic>
    </p:spTree>
    <p:extLst>
      <p:ext uri="{BB962C8B-B14F-4D97-AF65-F5344CB8AC3E}">
        <p14:creationId xmlns:p14="http://schemas.microsoft.com/office/powerpoint/2010/main" val="147171404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3621499286"/>
              </p:ext>
            </p:extLst>
          </p:nvPr>
        </p:nvGraphicFramePr>
        <p:xfrm>
          <a:off x="1843088" y="1744663"/>
          <a:ext cx="5213350" cy="3349625"/>
        </p:xfrm>
        <a:graphic>
          <a:graphicData uri="http://schemas.openxmlformats.org/presentationml/2006/ole">
            <mc:AlternateContent xmlns:mc="http://schemas.openxmlformats.org/markup-compatibility/2006">
              <mc:Choice xmlns:v="urn:schemas-microsoft-com:vml" Requires="v">
                <p:oleObj spid="_x0000_s2057" name="Worksheet" r:id="rId3" imgW="3663900" imgH="1314247" progId="Excel.Sheet.12">
                  <p:embed/>
                </p:oleObj>
              </mc:Choice>
              <mc:Fallback>
                <p:oleObj name="Worksheet" r:id="rId3" imgW="3663900" imgH="1314247" progId="Excel.Sheet.12">
                  <p:embed/>
                  <p:pic>
                    <p:nvPicPr>
                      <p:cNvPr id="0" name=""/>
                      <p:cNvPicPr/>
                      <p:nvPr/>
                    </p:nvPicPr>
                    <p:blipFill>
                      <a:blip r:embed="rId4"/>
                      <a:stretch>
                        <a:fillRect/>
                      </a:stretch>
                    </p:blipFill>
                    <p:spPr>
                      <a:xfrm>
                        <a:off x="1843088" y="1744663"/>
                        <a:ext cx="5213350" cy="3349625"/>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610748853"/>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verb" presetSubtype="0" fill="hold" nodeType="clickEffect">
                                  <p:stCondLst>
                                    <p:cond delay="0"/>
                                  </p:stCondLst>
                                  <p:childTnLst>
                                    <p:cmd type="verb" cmd="1">
                                      <p:cBhvr>
                                        <p:cTn id="6"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89431"/>
            <a:ext cx="8768201" cy="1846659"/>
          </a:xfrm>
        </p:spPr>
        <p:txBody>
          <a:bodyPr/>
          <a:lstStyle/>
          <a:p>
            <a:pPr algn="ctr"/>
            <a:r>
              <a:rPr lang="en-US" dirty="0" smtClean="0"/>
              <a:t>How do we visualize the results???</a:t>
            </a:r>
            <a:endParaRPr lang="en-US" dirty="0"/>
          </a:p>
        </p:txBody>
      </p:sp>
    </p:spTree>
    <p:extLst>
      <p:ext uri="{BB962C8B-B14F-4D97-AF65-F5344CB8AC3E}">
        <p14:creationId xmlns:p14="http://schemas.microsoft.com/office/powerpoint/2010/main" val="352894335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app.raw.densitydesign.org</a:t>
            </a:r>
            <a:endParaRPr lang="en-US" dirty="0"/>
          </a:p>
        </p:txBody>
      </p:sp>
    </p:spTree>
    <p:extLst>
      <p:ext uri="{BB962C8B-B14F-4D97-AF65-F5344CB8AC3E}">
        <p14:creationId xmlns:p14="http://schemas.microsoft.com/office/powerpoint/2010/main" val="104282031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Heather Shapiro 	</a:t>
            </a:r>
          </a:p>
          <a:p>
            <a:r>
              <a:rPr lang="en-US" dirty="0" smtClean="0"/>
              <a:t>Technical Evangelist</a:t>
            </a:r>
          </a:p>
          <a:p>
            <a:r>
              <a:rPr lang="en-US" dirty="0" smtClean="0"/>
              <a:t>@</a:t>
            </a:r>
            <a:r>
              <a:rPr lang="en-US" dirty="0" err="1" smtClean="0"/>
              <a:t>microheather</a:t>
            </a:r>
            <a:endParaRPr lang="en-US" dirty="0"/>
          </a:p>
        </p:txBody>
      </p:sp>
      <p:sp>
        <p:nvSpPr>
          <p:cNvPr id="2" name="Title 1"/>
          <p:cNvSpPr>
            <a:spLocks noGrp="1"/>
          </p:cNvSpPr>
          <p:nvPr>
            <p:ph type="title"/>
          </p:nvPr>
        </p:nvSpPr>
        <p:spPr/>
        <p:txBody>
          <a:bodyPr/>
          <a:lstStyle/>
          <a:p>
            <a:r>
              <a:rPr lang="en-US" dirty="0" smtClean="0"/>
              <a:t>Intro to </a:t>
            </a:r>
            <a:r>
              <a:rPr lang="en-US" dirty="0" err="1" smtClean="0"/>
              <a:t>AzureML</a:t>
            </a:r>
            <a:endParaRPr lang="en-US" dirty="0"/>
          </a:p>
        </p:txBody>
      </p:sp>
    </p:spTree>
    <p:extLst>
      <p:ext uri="{BB962C8B-B14F-4D97-AF65-F5344CB8AC3E}">
        <p14:creationId xmlns:p14="http://schemas.microsoft.com/office/powerpoint/2010/main" val="2165913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67481" y="373062"/>
            <a:ext cx="8777288" cy="917575"/>
          </a:xfrm>
        </p:spPr>
        <p:txBody>
          <a:bodyPr/>
          <a:lstStyle/>
          <a:p>
            <a:r>
              <a:rPr lang="en-US" dirty="0" smtClean="0"/>
              <a:t>When to use data science?</a:t>
            </a:r>
            <a:endParaRPr lang="en-US" dirty="0"/>
          </a:p>
        </p:txBody>
      </p:sp>
      <p:sp>
        <p:nvSpPr>
          <p:cNvPr id="5" name="Rectangle 4"/>
          <p:cNvSpPr/>
          <p:nvPr/>
        </p:nvSpPr>
        <p:spPr>
          <a:xfrm>
            <a:off x="641201" y="1988666"/>
            <a:ext cx="5778097" cy="516167"/>
          </a:xfrm>
          <a:prstGeom prst="rect">
            <a:avLst/>
          </a:prstGeom>
        </p:spPr>
        <p:txBody>
          <a:bodyPr wrap="square">
            <a:spAutoFit/>
          </a:bodyPr>
          <a:lstStyle/>
          <a:p>
            <a:r>
              <a:rPr lang="en-US" sz="2754" dirty="0">
                <a:latin typeface="+mj-lt"/>
                <a:ea typeface="+mj-ea"/>
                <a:cs typeface="+mj-cs"/>
              </a:rPr>
              <a:t>Predicting outcome of a lottery?</a:t>
            </a:r>
          </a:p>
        </p:txBody>
      </p:sp>
      <p:sp>
        <p:nvSpPr>
          <p:cNvPr id="6" name="Rectangle 5"/>
          <p:cNvSpPr/>
          <p:nvPr/>
        </p:nvSpPr>
        <p:spPr>
          <a:xfrm>
            <a:off x="641201" y="3052249"/>
            <a:ext cx="6929344" cy="1740413"/>
          </a:xfrm>
          <a:prstGeom prst="rect">
            <a:avLst/>
          </a:prstGeom>
        </p:spPr>
        <p:txBody>
          <a:bodyPr wrap="square">
            <a:spAutoFit/>
          </a:bodyPr>
          <a:lstStyle/>
          <a:p>
            <a:r>
              <a:rPr lang="en-US" sz="2448" dirty="0"/>
              <a:t>Machine Learning does not work well on predicting something that is inherently random.</a:t>
            </a:r>
          </a:p>
          <a:p>
            <a:r>
              <a:rPr lang="en-US" sz="2448" dirty="0"/>
              <a:t/>
            </a:r>
            <a:br>
              <a:rPr lang="en-US" sz="2448" dirty="0"/>
            </a:br>
            <a:r>
              <a:rPr lang="en-US" sz="3366" b="1" dirty="0"/>
              <a:t>No Pattern No ML</a:t>
            </a:r>
            <a:endParaRPr lang="en-US" sz="3366" dirty="0"/>
          </a:p>
        </p:txBody>
      </p:sp>
    </p:spTree>
    <p:extLst>
      <p:ext uri="{BB962C8B-B14F-4D97-AF65-F5344CB8AC3E}">
        <p14:creationId xmlns:p14="http://schemas.microsoft.com/office/powerpoint/2010/main" val="3487564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389246" y="3861468"/>
            <a:ext cx="2840753" cy="1425525"/>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232" rIns="0" bIns="26232" numCol="1" rtlCol="0" anchor="ctr" anchorCtr="0" compatLnSpc="1">
            <a:prstTxWarp prst="textNoShape">
              <a:avLst/>
            </a:prstTxWarp>
          </a:bodyPr>
          <a:lstStyle/>
          <a:p>
            <a:pPr algn="ctr" defTabSz="524524" fontAlgn="base">
              <a:spcBef>
                <a:spcPct val="0"/>
              </a:spcBef>
              <a:spcAft>
                <a:spcPct val="0"/>
              </a:spcAft>
            </a:pPr>
            <a:endParaRPr lang="en-US" sz="1125" dirty="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Problem Requirements</a:t>
            </a:r>
            <a:endParaRPr lang="en-US" dirty="0"/>
          </a:p>
        </p:txBody>
      </p:sp>
      <p:sp>
        <p:nvSpPr>
          <p:cNvPr id="2" name="Text Placeholder 1"/>
          <p:cNvSpPr>
            <a:spLocks noGrp="1"/>
          </p:cNvSpPr>
          <p:nvPr>
            <p:ph idx="4294967295"/>
          </p:nvPr>
        </p:nvSpPr>
        <p:spPr>
          <a:xfrm>
            <a:off x="1603359" y="3940521"/>
            <a:ext cx="2767542" cy="997168"/>
          </a:xfrm>
        </p:spPr>
        <p:txBody>
          <a:bodyPr>
            <a:normAutofit fontScale="77500" lnSpcReduction="20000"/>
          </a:bodyPr>
          <a:lstStyle/>
          <a:p>
            <a:r>
              <a:rPr lang="en-US" sz="1575" dirty="0">
                <a:solidFill>
                  <a:schemeClr val="bg1"/>
                </a:solidFill>
              </a:rPr>
              <a:t>Valuable business problem involving decision</a:t>
            </a:r>
          </a:p>
          <a:p>
            <a:pPr lvl="1"/>
            <a:r>
              <a:rPr lang="en-US" dirty="0" smtClean="0">
                <a:solidFill>
                  <a:schemeClr val="bg1"/>
                </a:solidFill>
                <a:latin typeface="+mj-lt"/>
              </a:rPr>
              <a:t>Existing process</a:t>
            </a:r>
          </a:p>
          <a:p>
            <a:pPr lvl="1"/>
            <a:r>
              <a:rPr lang="en-US" dirty="0" smtClean="0">
                <a:solidFill>
                  <a:schemeClr val="bg1"/>
                </a:solidFill>
                <a:latin typeface="+mj-lt"/>
              </a:rPr>
              <a:t>Metrics</a:t>
            </a:r>
          </a:p>
        </p:txBody>
      </p:sp>
      <p:sp>
        <p:nvSpPr>
          <p:cNvPr id="5" name="Rectangle 4"/>
          <p:cNvSpPr/>
          <p:nvPr/>
        </p:nvSpPr>
        <p:spPr bwMode="auto">
          <a:xfrm>
            <a:off x="4858119" y="3861468"/>
            <a:ext cx="2840753" cy="1425525"/>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232" rIns="0" bIns="26232" numCol="1" rtlCol="0" anchor="ctr" anchorCtr="0" compatLnSpc="1">
            <a:prstTxWarp prst="textNoShape">
              <a:avLst/>
            </a:prstTxWarp>
          </a:bodyPr>
          <a:lstStyle/>
          <a:p>
            <a:pPr algn="ctr" defTabSz="524524" fontAlgn="base">
              <a:spcBef>
                <a:spcPct val="0"/>
              </a:spcBef>
              <a:spcAft>
                <a:spcPct val="0"/>
              </a:spcAft>
            </a:pPr>
            <a:endParaRPr lang="en-US" sz="1125" dirty="0">
              <a:gradFill>
                <a:gsLst>
                  <a:gs pos="0">
                    <a:srgbClr val="FFFFFF"/>
                  </a:gs>
                  <a:gs pos="100000">
                    <a:srgbClr val="FFFFFF"/>
                  </a:gs>
                </a:gsLst>
                <a:lin ang="5400000" scaled="0"/>
              </a:gradFill>
            </a:endParaRPr>
          </a:p>
        </p:txBody>
      </p:sp>
      <p:sp>
        <p:nvSpPr>
          <p:cNvPr id="6" name="Text Placeholder 1"/>
          <p:cNvSpPr txBox="1">
            <a:spLocks/>
          </p:cNvSpPr>
          <p:nvPr/>
        </p:nvSpPr>
        <p:spPr>
          <a:xfrm>
            <a:off x="5051200" y="3940521"/>
            <a:ext cx="2767542" cy="1007582"/>
          </a:xfrm>
          <a:prstGeom prst="rect">
            <a:avLst/>
          </a:prstGeom>
        </p:spPr>
        <p:txBody>
          <a:bodyPr vert="horz" wrap="square" lIns="82294" tIns="51434" rIns="82294" bIns="5143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75" dirty="0">
                <a:solidFill>
                  <a:schemeClr val="bg1"/>
                </a:solidFill>
              </a:rPr>
              <a:t>Available data</a:t>
            </a:r>
          </a:p>
          <a:p>
            <a:pPr lvl="1"/>
            <a:r>
              <a:rPr lang="en-US" sz="1350" dirty="0">
                <a:solidFill>
                  <a:schemeClr val="bg1"/>
                </a:solidFill>
                <a:latin typeface="+mj-lt"/>
              </a:rPr>
              <a:t>Related to the decision</a:t>
            </a:r>
          </a:p>
          <a:p>
            <a:pPr lvl="1"/>
            <a:r>
              <a:rPr lang="en-US" sz="1350" dirty="0">
                <a:solidFill>
                  <a:schemeClr val="bg1"/>
                </a:solidFill>
                <a:latin typeface="+mj-lt"/>
              </a:rPr>
              <a:t>Historical</a:t>
            </a:r>
          </a:p>
          <a:p>
            <a:pPr lvl="1"/>
            <a:r>
              <a:rPr lang="en-US" sz="1350" dirty="0">
                <a:solidFill>
                  <a:schemeClr val="bg1"/>
                </a:solidFill>
                <a:latin typeface="+mj-lt"/>
              </a:rPr>
              <a:t>Outcomes</a:t>
            </a:r>
          </a:p>
        </p:txBody>
      </p:sp>
      <p:pic>
        <p:nvPicPr>
          <p:cNvPr id="3074" name="Picture 2" descr="http://us.123rf.com/400wm/400/400/johnkwan/johnkwan1008/johnkwan100800099/7596302-yes-no-or-maybe-concepts-of-making-business-decis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1242" y="2321138"/>
            <a:ext cx="2423650" cy="14723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socialstrategies.net.au/wp-content/uploads/2012/12/Big-Data-for-small-business-e135546109016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7943" y="2321139"/>
            <a:ext cx="1967891" cy="1475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022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1281" y="373062"/>
            <a:ext cx="8777288" cy="917575"/>
          </a:xfrm>
        </p:spPr>
        <p:txBody>
          <a:bodyPr/>
          <a:lstStyle/>
          <a:p>
            <a:r>
              <a:rPr lang="en-US" dirty="0" smtClean="0"/>
              <a:t>Data tells us a story</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281" y="1441488"/>
            <a:ext cx="4997969" cy="4111549"/>
          </a:xfrm>
          <a:prstGeom prst="rect">
            <a:avLst/>
          </a:prstGeom>
        </p:spPr>
      </p:pic>
    </p:spTree>
    <p:extLst>
      <p:ext uri="{BB962C8B-B14F-4D97-AF65-F5344CB8AC3E}">
        <p14:creationId xmlns:p14="http://schemas.microsoft.com/office/powerpoint/2010/main" val="316126235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647" y="4230941"/>
            <a:ext cx="3708766" cy="1078914"/>
          </a:xfrm>
          <a:prstGeom prst="rect">
            <a:avLst/>
          </a:prstGeom>
        </p:spPr>
      </p:pic>
      <p:sp>
        <p:nvSpPr>
          <p:cNvPr id="2" name="Title 1"/>
          <p:cNvSpPr>
            <a:spLocks noGrp="1"/>
          </p:cNvSpPr>
          <p:nvPr>
            <p:ph type="title" idx="4294967295"/>
          </p:nvPr>
        </p:nvSpPr>
        <p:spPr>
          <a:xfrm>
            <a:off x="0" y="1125538"/>
            <a:ext cx="8043863" cy="1014412"/>
          </a:xfrm>
        </p:spPr>
        <p:txBody>
          <a:bodyPr/>
          <a:lstStyle/>
          <a:p>
            <a:r>
              <a:rPr lang="en-US" dirty="0" smtClean="0"/>
              <a:t>Probability</a:t>
            </a:r>
            <a:endParaRPr lang="en-US" dirty="0"/>
          </a:p>
        </p:txBody>
      </p:sp>
      <p:grpSp>
        <p:nvGrpSpPr>
          <p:cNvPr id="9" name="Group 8"/>
          <p:cNvGrpSpPr/>
          <p:nvPr/>
        </p:nvGrpSpPr>
        <p:grpSpPr>
          <a:xfrm>
            <a:off x="735924" y="2662084"/>
            <a:ext cx="5298957" cy="1151918"/>
            <a:chOff x="3048000" y="3013502"/>
            <a:chExt cx="6096000" cy="1505827"/>
          </a:xfrm>
        </p:grpSpPr>
        <p:sp>
          <p:nvSpPr>
            <p:cNvPr id="5" name="Rectangle 4"/>
            <p:cNvSpPr/>
            <p:nvPr/>
          </p:nvSpPr>
          <p:spPr>
            <a:xfrm>
              <a:off x="3048000" y="3105835"/>
              <a:ext cx="6096000" cy="397726"/>
            </a:xfrm>
            <a:prstGeom prst="rect">
              <a:avLst/>
            </a:prstGeom>
          </p:spPr>
          <p:txBody>
            <a:bodyPr>
              <a:spAutoFit/>
            </a:bodyPr>
            <a:lstStyle/>
            <a:p>
              <a:r>
                <a:rPr lang="en-US" sz="1377" dirty="0"/>
                <a:t>P(A) =</a:t>
              </a:r>
            </a:p>
          </p:txBody>
        </p:sp>
        <p:sp>
          <p:nvSpPr>
            <p:cNvPr id="6" name="TextBox 5"/>
            <p:cNvSpPr txBox="1"/>
            <p:nvPr/>
          </p:nvSpPr>
          <p:spPr>
            <a:xfrm>
              <a:off x="3829050" y="3013502"/>
              <a:ext cx="4019550" cy="1505827"/>
            </a:xfrm>
            <a:prstGeom prst="rect">
              <a:avLst/>
            </a:prstGeom>
            <a:noFill/>
          </p:spPr>
          <p:txBody>
            <a:bodyPr wrap="square" rtlCol="0">
              <a:spAutoFit/>
            </a:bodyPr>
            <a:lstStyle/>
            <a:p>
              <a:r>
                <a:rPr lang="en-US" sz="1377" dirty="0"/>
                <a:t>The Number Of Ways Event A Can Occur  </a:t>
              </a:r>
            </a:p>
            <a:p>
              <a:r>
                <a:rPr lang="en-US" sz="1377" dirty="0"/>
                <a:t>The total number Of Possible Outcomes  </a:t>
              </a:r>
            </a:p>
            <a:p>
              <a:endParaRPr lang="en-US" sz="1377" dirty="0"/>
            </a:p>
          </p:txBody>
        </p:sp>
        <p:cxnSp>
          <p:nvCxnSpPr>
            <p:cNvPr id="8" name="Straight Connector 7"/>
            <p:cNvCxnSpPr/>
            <p:nvPr/>
          </p:nvCxnSpPr>
          <p:spPr>
            <a:xfrm>
              <a:off x="3790950" y="3333750"/>
              <a:ext cx="39814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2256" y="2453318"/>
            <a:ext cx="1043774" cy="915089"/>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924" y="4255045"/>
            <a:ext cx="3708766" cy="1078914"/>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3678" y="4058313"/>
            <a:ext cx="1814308" cy="1369839"/>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2537" y="4172914"/>
            <a:ext cx="1777876" cy="1194966"/>
          </a:xfrm>
          <a:prstGeom prst="rect">
            <a:avLst/>
          </a:prstGeom>
        </p:spPr>
      </p:pic>
      <p:sp>
        <p:nvSpPr>
          <p:cNvPr id="16" name="Plus 15"/>
          <p:cNvSpPr/>
          <p:nvPr/>
        </p:nvSpPr>
        <p:spPr>
          <a:xfrm>
            <a:off x="1513745" y="4451777"/>
            <a:ext cx="582910" cy="58291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7"/>
          </a:p>
        </p:txBody>
      </p:sp>
      <p:sp>
        <p:nvSpPr>
          <p:cNvPr id="17" name="Plus 16"/>
          <p:cNvSpPr/>
          <p:nvPr/>
        </p:nvSpPr>
        <p:spPr>
          <a:xfrm>
            <a:off x="3861780" y="4503046"/>
            <a:ext cx="582910" cy="58291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7"/>
          </a:p>
        </p:txBody>
      </p:sp>
      <p:sp>
        <p:nvSpPr>
          <p:cNvPr id="18" name="Plus 17"/>
          <p:cNvSpPr/>
          <p:nvPr/>
        </p:nvSpPr>
        <p:spPr>
          <a:xfrm>
            <a:off x="5802688" y="4503046"/>
            <a:ext cx="582910" cy="58291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7"/>
          </a:p>
        </p:txBody>
      </p:sp>
    </p:spTree>
    <p:extLst>
      <p:ext uri="{BB962C8B-B14F-4D97-AF65-F5344CB8AC3E}">
        <p14:creationId xmlns:p14="http://schemas.microsoft.com/office/powerpoint/2010/main" val="2588735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18644" y="2186392"/>
            <a:ext cx="2146669" cy="380636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88"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0" name="Rectangle 9"/>
          <p:cNvSpPr/>
          <p:nvPr/>
        </p:nvSpPr>
        <p:spPr bwMode="auto">
          <a:xfrm>
            <a:off x="2501135" y="2186392"/>
            <a:ext cx="2146669" cy="380636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88"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1" name="Rectangle 10"/>
          <p:cNvSpPr/>
          <p:nvPr/>
        </p:nvSpPr>
        <p:spPr bwMode="auto">
          <a:xfrm>
            <a:off x="4783628" y="2186392"/>
            <a:ext cx="2146669" cy="380636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88"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2" name="Rectangle 11"/>
          <p:cNvSpPr/>
          <p:nvPr/>
        </p:nvSpPr>
        <p:spPr bwMode="auto">
          <a:xfrm>
            <a:off x="7066121" y="2186392"/>
            <a:ext cx="2146669" cy="380636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88"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Common Classes of Problems</a:t>
            </a:r>
            <a:endParaRPr lang="en-US" dirty="0"/>
          </a:p>
        </p:txBody>
      </p:sp>
      <p:pic>
        <p:nvPicPr>
          <p:cNvPr id="2050" name="Picture 2" descr="http://openclassroom.stanford.edu/MainFolder/courses/MachineLearning/exercises/ex8materials/ex8b_10.png"/>
          <p:cNvPicPr>
            <a:picLocks noChangeAspect="1" noChangeArrowheads="1"/>
          </p:cNvPicPr>
          <p:nvPr/>
        </p:nvPicPr>
        <p:blipFill rotWithShape="1">
          <a:blip r:embed="rId3">
            <a:extLst>
              <a:ext uri="{28A0092B-C50C-407E-A947-70E740481C1C}">
                <a14:useLocalDpi xmlns:a14="http://schemas.microsoft.com/office/drawing/2010/main" val="0"/>
              </a:ext>
            </a:extLst>
          </a:blip>
          <a:srcRect l="6223" t="5432" r="6950" b="3565"/>
          <a:stretch/>
        </p:blipFill>
        <p:spPr bwMode="auto">
          <a:xfrm>
            <a:off x="274124" y="3965035"/>
            <a:ext cx="2035706" cy="1878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docs.oracle.com/cd/B28359_01/datamine.111/b28129/img/scatter_plot_nonlinear.gif"/>
          <p:cNvPicPr>
            <a:picLocks noChangeAspect="1" noChangeArrowheads="1"/>
          </p:cNvPicPr>
          <p:nvPr/>
        </p:nvPicPr>
        <p:blipFill rotWithShape="1">
          <a:blip r:embed="rId4">
            <a:extLst>
              <a:ext uri="{28A0092B-C50C-407E-A947-70E740481C1C}">
                <a14:useLocalDpi xmlns:a14="http://schemas.microsoft.com/office/drawing/2010/main" val="0"/>
              </a:ext>
            </a:extLst>
          </a:blip>
          <a:srcRect l="11327" b="7942"/>
          <a:stretch/>
        </p:blipFill>
        <p:spPr bwMode="auto">
          <a:xfrm>
            <a:off x="2645176" y="3987711"/>
            <a:ext cx="1858586" cy="185596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pectrum.ieee.org/img/RecommendNEWf1-134825370374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2646" y="3987711"/>
            <a:ext cx="1428629" cy="18559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84113" y="2252870"/>
            <a:ext cx="1817461" cy="512430"/>
          </a:xfrm>
          <a:prstGeom prst="rect">
            <a:avLst/>
          </a:prstGeom>
          <a:noFill/>
        </p:spPr>
        <p:txBody>
          <a:bodyPr wrap="none" lIns="137148" tIns="109719" rIns="137148" bIns="109719" rtlCol="0">
            <a:spAutoFit/>
          </a:bodyPr>
          <a:lstStyle/>
          <a:p>
            <a:pPr>
              <a:lnSpc>
                <a:spcPct val="90000"/>
              </a:lnSpc>
            </a:pPr>
            <a:r>
              <a:rPr lang="en-US" sz="2100" dirty="0">
                <a:solidFill>
                  <a:schemeClr val="bg1"/>
                </a:solidFill>
              </a:rPr>
              <a:t>Classification</a:t>
            </a:r>
          </a:p>
        </p:txBody>
      </p:sp>
      <p:sp>
        <p:nvSpPr>
          <p:cNvPr id="14" name="TextBox 13"/>
          <p:cNvSpPr txBox="1"/>
          <p:nvPr/>
        </p:nvSpPr>
        <p:spPr>
          <a:xfrm>
            <a:off x="2792351" y="2252870"/>
            <a:ext cx="1562776" cy="512430"/>
          </a:xfrm>
          <a:prstGeom prst="rect">
            <a:avLst/>
          </a:prstGeom>
          <a:noFill/>
        </p:spPr>
        <p:txBody>
          <a:bodyPr wrap="none" lIns="137148" tIns="109719" rIns="137148" bIns="109719" rtlCol="0">
            <a:spAutoFit/>
          </a:bodyPr>
          <a:lstStyle/>
          <a:p>
            <a:pPr>
              <a:lnSpc>
                <a:spcPct val="90000"/>
              </a:lnSpc>
            </a:pPr>
            <a:r>
              <a:rPr lang="en-US" sz="2100" dirty="0">
                <a:solidFill>
                  <a:schemeClr val="bg1"/>
                </a:solidFill>
              </a:rPr>
              <a:t>Regression</a:t>
            </a:r>
          </a:p>
        </p:txBody>
      </p:sp>
      <p:sp>
        <p:nvSpPr>
          <p:cNvPr id="15" name="TextBox 14"/>
          <p:cNvSpPr txBox="1"/>
          <p:nvPr/>
        </p:nvSpPr>
        <p:spPr>
          <a:xfrm>
            <a:off x="4797662" y="2252870"/>
            <a:ext cx="2119595" cy="512430"/>
          </a:xfrm>
          <a:prstGeom prst="rect">
            <a:avLst/>
          </a:prstGeom>
          <a:noFill/>
        </p:spPr>
        <p:txBody>
          <a:bodyPr wrap="none" lIns="137148" tIns="109719" rIns="137148" bIns="109719" rtlCol="0">
            <a:spAutoFit/>
          </a:bodyPr>
          <a:lstStyle/>
          <a:p>
            <a:pPr>
              <a:lnSpc>
                <a:spcPct val="90000"/>
              </a:lnSpc>
            </a:pPr>
            <a:r>
              <a:rPr lang="en-US" sz="2100" dirty="0">
                <a:solidFill>
                  <a:schemeClr val="bg1"/>
                </a:solidFill>
              </a:rPr>
              <a:t>Recommenders</a:t>
            </a:r>
          </a:p>
        </p:txBody>
      </p:sp>
      <p:sp>
        <p:nvSpPr>
          <p:cNvPr id="16" name="TextBox 15"/>
          <p:cNvSpPr txBox="1"/>
          <p:nvPr/>
        </p:nvSpPr>
        <p:spPr>
          <a:xfrm>
            <a:off x="7426195" y="2252870"/>
            <a:ext cx="1475508" cy="512430"/>
          </a:xfrm>
          <a:prstGeom prst="rect">
            <a:avLst/>
          </a:prstGeom>
          <a:noFill/>
        </p:spPr>
        <p:txBody>
          <a:bodyPr wrap="none" lIns="137148" tIns="109719" rIns="137148" bIns="109719" rtlCol="0">
            <a:spAutoFit/>
          </a:bodyPr>
          <a:lstStyle/>
          <a:p>
            <a:pPr>
              <a:lnSpc>
                <a:spcPct val="90000"/>
              </a:lnSpc>
            </a:pPr>
            <a:r>
              <a:rPr lang="en-US" sz="2100" dirty="0">
                <a:solidFill>
                  <a:schemeClr val="bg1"/>
                </a:solidFill>
              </a:rPr>
              <a:t>Clustering</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1125" y="3965034"/>
            <a:ext cx="1745251" cy="1878646"/>
          </a:xfrm>
          <a:prstGeom prst="rect">
            <a:avLst/>
          </a:prstGeom>
        </p:spPr>
      </p:pic>
    </p:spTree>
    <p:extLst>
      <p:ext uri="{BB962C8B-B14F-4D97-AF65-F5344CB8AC3E}">
        <p14:creationId xmlns:p14="http://schemas.microsoft.com/office/powerpoint/2010/main" val="344727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smtClean="0"/>
              <a:t>Think </a:t>
            </a:r>
            <a:r>
              <a:rPr lang="en-US" b="1" dirty="0" smtClean="0"/>
              <a:t>categories</a:t>
            </a:r>
          </a:p>
          <a:p>
            <a:r>
              <a:rPr lang="en-US" dirty="0" smtClean="0"/>
              <a:t>Example: Cat or Dog? </a:t>
            </a:r>
          </a:p>
        </p:txBody>
      </p:sp>
      <p:sp>
        <p:nvSpPr>
          <p:cNvPr id="2" name="Title 1"/>
          <p:cNvSpPr>
            <a:spLocks noGrp="1"/>
          </p:cNvSpPr>
          <p:nvPr>
            <p:ph type="title"/>
          </p:nvPr>
        </p:nvSpPr>
        <p:spPr/>
        <p:txBody>
          <a:bodyPr/>
          <a:lstStyle/>
          <a:p>
            <a:r>
              <a:rPr lang="en-US" dirty="0" smtClean="0"/>
              <a:t>Classification</a:t>
            </a:r>
            <a:endParaRPr lang="en-US" dirty="0"/>
          </a:p>
        </p:txBody>
      </p:sp>
      <p:pic>
        <p:nvPicPr>
          <p:cNvPr id="1026" name="Picture 2" descr="http://www.fndvisions.org/img/cuteca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201" y="3236653"/>
            <a:ext cx="1659351" cy="12445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knowyourselftoday.net/wp-content/uploads/2014/04/cats-wallpaper-hd-1-3-s-307x5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0340" y="3909307"/>
            <a:ext cx="1146390" cy="17195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catbreedspic.co/wp-content/uploads/2015/01/cute-baby-kittensearly-spay-and-neuter-the-pros-and-cons-bengal-cats-bengals-htcqxkuz.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45464" y="3454515"/>
            <a:ext cx="1477365" cy="136073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bebusinessed.com/wp-content/uploads/2014/03/734899052_1395658011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7672" y="3199348"/>
            <a:ext cx="2044323" cy="114993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dognameguide.com/images/dog.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7518" y="2583185"/>
            <a:ext cx="1412877" cy="176609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blogs.psychcentral.com/life-goals/files/2014/09/cute-dog-pup.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27974" y="4275324"/>
            <a:ext cx="2215059" cy="138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74882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 id="{0356C2B3-6FEF-42D5-97A7-8EB0759C6F02}" vid="{6E4F9809-DB60-4C39-A550-6F4D54EC16F0}"/>
    </a:ext>
  </a:extLst>
</a:theme>
</file>

<file path=ppt/theme/theme2.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 id="{0356C2B3-6FEF-42D5-97A7-8EB0759C6F02}" vid="{40D20C6C-CCF1-4B1A-931B-61086F63781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Brand_template_4-3_Business_BLUE_4</Template>
  <TotalTime>745</TotalTime>
  <Words>554</Words>
  <Application>Microsoft Office PowerPoint</Application>
  <PresentationFormat>Custom</PresentationFormat>
  <Paragraphs>80</Paragraphs>
  <Slides>22</Slides>
  <Notes>5</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22</vt:i4>
      </vt:variant>
    </vt:vector>
  </HeadingPairs>
  <TitlesOfParts>
    <vt:vector size="31" baseType="lpstr">
      <vt:lpstr>Arial</vt:lpstr>
      <vt:lpstr>Calibri</vt:lpstr>
      <vt:lpstr>Consolas</vt:lpstr>
      <vt:lpstr>Segoe UI</vt:lpstr>
      <vt:lpstr>Segoe UI Light</vt:lpstr>
      <vt:lpstr>Wingdings</vt:lpstr>
      <vt:lpstr>WHITE TEMPLATE</vt:lpstr>
      <vt:lpstr>COLOR TEMPLATE</vt:lpstr>
      <vt:lpstr>Worksheet</vt:lpstr>
      <vt:lpstr>PowerPoint Presentation</vt:lpstr>
      <vt:lpstr>PowerPoint Presentation</vt:lpstr>
      <vt:lpstr>Intro to AzureML</vt:lpstr>
      <vt:lpstr>When to use data science?</vt:lpstr>
      <vt:lpstr>Problem Requirements</vt:lpstr>
      <vt:lpstr>Data tells us a story</vt:lpstr>
      <vt:lpstr>Probability</vt:lpstr>
      <vt:lpstr>Common Classes of Problems</vt:lpstr>
      <vt:lpstr>Classification</vt:lpstr>
      <vt:lpstr>Binary vs. Multiclass Classification</vt:lpstr>
      <vt:lpstr>Regression</vt:lpstr>
      <vt:lpstr>Recommenders</vt:lpstr>
      <vt:lpstr>Clustering</vt:lpstr>
      <vt:lpstr>What makes for a good ML problem?</vt:lpstr>
      <vt:lpstr>Studio.azureml.net </vt:lpstr>
      <vt:lpstr>PowerPoint Presentation</vt:lpstr>
      <vt:lpstr>PowerPoint Presentation</vt:lpstr>
      <vt:lpstr>Sign in with the emails we created </vt:lpstr>
      <vt:lpstr>PowerPoint Presentation</vt:lpstr>
      <vt:lpstr>How do we visualize the results???</vt:lpstr>
      <vt:lpstr>app.raw.densitydesign.org</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Windows Azure?</dc:title>
  <dc:subject>&lt;Speech title here&gt;</dc:subject>
  <dc:creator>Heather Shapiro</dc:creator>
  <cp:keywords>MSVID, Brand Guidelines, Branding, Visual Identity, grid</cp:keywords>
  <dc:description>Template: Maryfj_x000d_
Formatting: _x000d_
Audience Type:</dc:description>
  <cp:lastModifiedBy>Heather Shapiro</cp:lastModifiedBy>
  <cp:revision>36</cp:revision>
  <dcterms:created xsi:type="dcterms:W3CDTF">2015-09-02T18:47:45Z</dcterms:created>
  <dcterms:modified xsi:type="dcterms:W3CDTF">2015-10-21T16:24:21Z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